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662" r:id="rId2"/>
    <p:sldId id="841" r:id="rId3"/>
    <p:sldId id="842" r:id="rId4"/>
    <p:sldId id="855" r:id="rId5"/>
    <p:sldId id="951" r:id="rId6"/>
    <p:sldId id="952" r:id="rId7"/>
    <p:sldId id="953" r:id="rId8"/>
    <p:sldId id="924" r:id="rId9"/>
    <p:sldId id="954" r:id="rId10"/>
    <p:sldId id="955" r:id="rId11"/>
    <p:sldId id="987" r:id="rId12"/>
    <p:sldId id="988" r:id="rId13"/>
    <p:sldId id="858" r:id="rId14"/>
    <p:sldId id="969" r:id="rId15"/>
    <p:sldId id="970" r:id="rId16"/>
    <p:sldId id="971" r:id="rId17"/>
    <p:sldId id="972" r:id="rId18"/>
    <p:sldId id="973" r:id="rId19"/>
    <p:sldId id="958" r:id="rId20"/>
    <p:sldId id="976" r:id="rId21"/>
    <p:sldId id="974" r:id="rId22"/>
    <p:sldId id="975" r:id="rId23"/>
    <p:sldId id="960" r:id="rId24"/>
    <p:sldId id="961" r:id="rId25"/>
    <p:sldId id="957" r:id="rId26"/>
    <p:sldId id="977" r:id="rId27"/>
    <p:sldId id="978" r:id="rId28"/>
    <p:sldId id="962" r:id="rId29"/>
    <p:sldId id="979" r:id="rId30"/>
    <p:sldId id="963" r:id="rId31"/>
    <p:sldId id="980" r:id="rId32"/>
    <p:sldId id="989" r:id="rId33"/>
    <p:sldId id="982" r:id="rId34"/>
    <p:sldId id="983" r:id="rId35"/>
    <p:sldId id="984" r:id="rId36"/>
    <p:sldId id="985" r:id="rId37"/>
    <p:sldId id="986" r:id="rId38"/>
    <p:sldId id="964" r:id="rId39"/>
    <p:sldId id="981" r:id="rId40"/>
    <p:sldId id="965" r:id="rId41"/>
    <p:sldId id="966" r:id="rId42"/>
    <p:sldId id="967" r:id="rId43"/>
    <p:sldId id="968" r:id="rId44"/>
    <p:sldId id="886" r:id="rId45"/>
    <p:sldId id="887" r:id="rId46"/>
    <p:sldId id="854" r:id="rId47"/>
    <p:sldId id="590" r:id="rId48"/>
    <p:sldId id="591" r:id="rId49"/>
    <p:sldId id="593" r:id="rId50"/>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544" userDrawn="1">
          <p15:clr>
            <a:srgbClr val="A4A3A4"/>
          </p15:clr>
        </p15:guide>
        <p15:guide id="13" pos="4263" userDrawn="1">
          <p15:clr>
            <a:srgbClr val="A4A3A4"/>
          </p15:clr>
        </p15:guide>
        <p15:guide id="14" orient="horz" pos="1913" userDrawn="1">
          <p15:clr>
            <a:srgbClr val="A4A3A4"/>
          </p15:clr>
        </p15:guide>
        <p15:guide id="16" pos="1633" userDrawn="1">
          <p15:clr>
            <a:srgbClr val="A4A3A4"/>
          </p15:clr>
        </p15:guide>
        <p15:guide id="17" orient="horz" pos="1981" userDrawn="1">
          <p15:clr>
            <a:srgbClr val="A4A3A4"/>
          </p15:clr>
        </p15:guide>
        <p15:guide id="18" pos="154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DC8"/>
    <a:srgbClr val="D8F0F3"/>
    <a:srgbClr val="FEC9C5"/>
    <a:srgbClr val="FFD7C2"/>
    <a:srgbClr val="E4DDED"/>
    <a:srgbClr val="72993E"/>
    <a:srgbClr val="83AF47"/>
    <a:srgbClr val="92C14D"/>
    <a:srgbClr val="2670D5"/>
    <a:srgbClr val="EE46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85267" autoAdjust="0"/>
  </p:normalViewPr>
  <p:slideViewPr>
    <p:cSldViewPr snapToGrid="0">
      <p:cViewPr varScale="1">
        <p:scale>
          <a:sx n="69" d="100"/>
          <a:sy n="69" d="100"/>
        </p:scale>
        <p:origin x="1458" y="72"/>
      </p:cViewPr>
      <p:guideLst>
        <p:guide orient="horz" pos="3297"/>
        <p:guide pos="2993"/>
        <p:guide orient="horz" pos="303"/>
        <p:guide pos="5465"/>
        <p:guide pos="317"/>
        <p:guide pos="2767"/>
        <p:guide pos="2880"/>
        <p:guide orient="horz" pos="575"/>
        <p:guide pos="431"/>
        <p:guide pos="544"/>
        <p:guide pos="4263"/>
        <p:guide orient="horz" pos="1913"/>
        <p:guide pos="1633"/>
        <p:guide orient="horz" pos="1981"/>
        <p:guide pos="1542"/>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0CE9E1-EC36-4C9B-B715-65AB4C9069EB}"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PE"/>
        </a:p>
      </dgm:t>
    </dgm:pt>
    <dgm:pt modelId="{261FFEF8-35F7-4DF5-91BD-91761CA1C193}">
      <dgm:prSet phldrT="[Texto]" custT="1"/>
      <dgm:spPr/>
      <dgm:t>
        <a:bodyPr/>
        <a:lstStyle/>
        <a:p>
          <a:r>
            <a:rPr lang="es-ES" sz="1600" b="1" dirty="0">
              <a:latin typeface="Calibri" panose="020F0502020204030204" pitchFamily="34" charset="0"/>
              <a:cs typeface="Calibri" panose="020F0502020204030204" pitchFamily="34" charset="0"/>
            </a:rPr>
            <a:t>Comprensión de la organización y de su contexto</a:t>
          </a:r>
          <a:endParaRPr lang="es-PE" sz="1600" b="1" dirty="0">
            <a:latin typeface="Calibri" panose="020F0502020204030204" pitchFamily="34" charset="0"/>
            <a:cs typeface="Calibri" panose="020F0502020204030204" pitchFamily="34" charset="0"/>
          </a:endParaRPr>
        </a:p>
      </dgm:t>
    </dgm:pt>
    <dgm:pt modelId="{7CE9D6BC-AC32-4AA2-AA88-D59AD8B122F9}" type="parTrans" cxnId="{319E296C-961E-4674-87EF-782AA1C62592}">
      <dgm:prSet/>
      <dgm:spPr/>
      <dgm:t>
        <a:bodyPr/>
        <a:lstStyle/>
        <a:p>
          <a:endParaRPr lang="es-PE" sz="1600">
            <a:latin typeface="Calibri" panose="020F0502020204030204" pitchFamily="34" charset="0"/>
            <a:cs typeface="Calibri" panose="020F0502020204030204" pitchFamily="34" charset="0"/>
          </a:endParaRPr>
        </a:p>
      </dgm:t>
    </dgm:pt>
    <dgm:pt modelId="{894AC556-EBA7-4B49-A795-505563699CE5}" type="sibTrans" cxnId="{319E296C-961E-4674-87EF-782AA1C62592}">
      <dgm:prSet/>
      <dgm:spPr/>
      <dgm:t>
        <a:bodyPr/>
        <a:lstStyle/>
        <a:p>
          <a:endParaRPr lang="es-PE" sz="1600">
            <a:latin typeface="Calibri" panose="020F0502020204030204" pitchFamily="34" charset="0"/>
            <a:cs typeface="Calibri" panose="020F0502020204030204" pitchFamily="34" charset="0"/>
          </a:endParaRPr>
        </a:p>
      </dgm:t>
    </dgm:pt>
    <dgm:pt modelId="{F98294C2-F64C-4B5A-8E82-1076700FD938}">
      <dgm:prSet phldrT="[Texto]" custT="1"/>
      <dgm:spPr/>
      <dgm:t>
        <a:bodyPr/>
        <a:lstStyle/>
        <a:p>
          <a:r>
            <a:rPr lang="es-ES" sz="1600" dirty="0">
              <a:latin typeface="Calibri" panose="020F0502020204030204" pitchFamily="34" charset="0"/>
              <a:cs typeface="Calibri" panose="020F0502020204030204" pitchFamily="34" charset="0"/>
            </a:rPr>
            <a:t>Esto implica entender las necesidades y expectativas de las partes interesadas, así como el alcance del sistema de gestión de la calidad.</a:t>
          </a:r>
          <a:endParaRPr lang="es-PE" sz="1600" dirty="0">
            <a:latin typeface="Calibri" panose="020F0502020204030204" pitchFamily="34" charset="0"/>
            <a:cs typeface="Calibri" panose="020F0502020204030204" pitchFamily="34" charset="0"/>
          </a:endParaRPr>
        </a:p>
      </dgm:t>
    </dgm:pt>
    <dgm:pt modelId="{CB835756-1142-452C-8B65-54EA0A84B655}" type="parTrans" cxnId="{74A30374-371E-448D-98AE-93DAD52BAA74}">
      <dgm:prSet/>
      <dgm:spPr/>
      <dgm:t>
        <a:bodyPr/>
        <a:lstStyle/>
        <a:p>
          <a:endParaRPr lang="es-PE" sz="1600">
            <a:latin typeface="Calibri" panose="020F0502020204030204" pitchFamily="34" charset="0"/>
            <a:cs typeface="Calibri" panose="020F0502020204030204" pitchFamily="34" charset="0"/>
          </a:endParaRPr>
        </a:p>
      </dgm:t>
    </dgm:pt>
    <dgm:pt modelId="{26019F93-E12E-4DB3-9C40-AE79DF178524}" type="sibTrans" cxnId="{74A30374-371E-448D-98AE-93DAD52BAA74}">
      <dgm:prSet/>
      <dgm:spPr/>
      <dgm:t>
        <a:bodyPr/>
        <a:lstStyle/>
        <a:p>
          <a:endParaRPr lang="es-PE" sz="1600">
            <a:latin typeface="Calibri" panose="020F0502020204030204" pitchFamily="34" charset="0"/>
            <a:cs typeface="Calibri" panose="020F0502020204030204" pitchFamily="34" charset="0"/>
          </a:endParaRPr>
        </a:p>
      </dgm:t>
    </dgm:pt>
    <dgm:pt modelId="{5B9D094D-339C-47DE-A17E-DB2EBDEE4381}">
      <dgm:prSet phldrT="[Texto]" custT="1"/>
      <dgm:spPr/>
      <dgm:t>
        <a:bodyPr/>
        <a:lstStyle/>
        <a:p>
          <a:r>
            <a:rPr lang="es-PE" sz="1600" b="1" dirty="0">
              <a:latin typeface="Calibri" panose="020F0502020204030204" pitchFamily="34" charset="0"/>
              <a:cs typeface="Calibri" panose="020F0502020204030204" pitchFamily="34" charset="0"/>
            </a:rPr>
            <a:t>Liderazgo</a:t>
          </a:r>
        </a:p>
      </dgm:t>
    </dgm:pt>
    <dgm:pt modelId="{A2899ABC-2863-4577-9C53-D1A2AE5B4E35}" type="parTrans" cxnId="{00F37E0B-E30F-43D5-8913-5861BEE7D591}">
      <dgm:prSet/>
      <dgm:spPr/>
      <dgm:t>
        <a:bodyPr/>
        <a:lstStyle/>
        <a:p>
          <a:endParaRPr lang="es-PE" sz="1600">
            <a:latin typeface="Calibri" panose="020F0502020204030204" pitchFamily="34" charset="0"/>
            <a:cs typeface="Calibri" panose="020F0502020204030204" pitchFamily="34" charset="0"/>
          </a:endParaRPr>
        </a:p>
      </dgm:t>
    </dgm:pt>
    <dgm:pt modelId="{0B4549EE-6F61-4903-8951-AC065E3DEE3E}" type="sibTrans" cxnId="{00F37E0B-E30F-43D5-8913-5861BEE7D591}">
      <dgm:prSet/>
      <dgm:spPr/>
      <dgm:t>
        <a:bodyPr/>
        <a:lstStyle/>
        <a:p>
          <a:endParaRPr lang="es-PE" sz="1600">
            <a:latin typeface="Calibri" panose="020F0502020204030204" pitchFamily="34" charset="0"/>
            <a:cs typeface="Calibri" panose="020F0502020204030204" pitchFamily="34" charset="0"/>
          </a:endParaRPr>
        </a:p>
      </dgm:t>
    </dgm:pt>
    <dgm:pt modelId="{598DFA73-1A33-414C-BBE2-B580B7FE5806}">
      <dgm:prSet phldrT="[Texto]" custT="1"/>
      <dgm:spPr/>
      <dgm:t>
        <a:bodyPr/>
        <a:lstStyle/>
        <a:p>
          <a:r>
            <a:rPr lang="es-ES" sz="1600" dirty="0">
              <a:latin typeface="Calibri" panose="020F0502020204030204" pitchFamily="34" charset="0"/>
              <a:cs typeface="Calibri" panose="020F0502020204030204" pitchFamily="34" charset="0"/>
            </a:rPr>
            <a:t>Se espera que los líderes de la organización demuestren su compromiso con el sistema de gestión de la calidad.</a:t>
          </a:r>
          <a:endParaRPr lang="es-PE" sz="1600" dirty="0">
            <a:latin typeface="Calibri" panose="020F0502020204030204" pitchFamily="34" charset="0"/>
            <a:cs typeface="Calibri" panose="020F0502020204030204" pitchFamily="34" charset="0"/>
          </a:endParaRPr>
        </a:p>
      </dgm:t>
    </dgm:pt>
    <dgm:pt modelId="{2E099AF5-B9B5-44F6-B1EE-04B77F17C590}" type="parTrans" cxnId="{59DC2051-6782-483E-A8C5-E14F0B10A62F}">
      <dgm:prSet/>
      <dgm:spPr/>
      <dgm:t>
        <a:bodyPr/>
        <a:lstStyle/>
        <a:p>
          <a:endParaRPr lang="es-PE" sz="1600">
            <a:latin typeface="Calibri" panose="020F0502020204030204" pitchFamily="34" charset="0"/>
            <a:cs typeface="Calibri" panose="020F0502020204030204" pitchFamily="34" charset="0"/>
          </a:endParaRPr>
        </a:p>
      </dgm:t>
    </dgm:pt>
    <dgm:pt modelId="{AF408A70-7D63-49EF-915C-E5D9386AF379}" type="sibTrans" cxnId="{59DC2051-6782-483E-A8C5-E14F0B10A62F}">
      <dgm:prSet/>
      <dgm:spPr/>
      <dgm:t>
        <a:bodyPr/>
        <a:lstStyle/>
        <a:p>
          <a:endParaRPr lang="es-PE" sz="1600">
            <a:latin typeface="Calibri" panose="020F0502020204030204" pitchFamily="34" charset="0"/>
            <a:cs typeface="Calibri" panose="020F0502020204030204" pitchFamily="34" charset="0"/>
          </a:endParaRPr>
        </a:p>
      </dgm:t>
    </dgm:pt>
    <dgm:pt modelId="{56B9EB15-9387-484E-9153-92D0C583FF91}">
      <dgm:prSet phldrT="[Texto]" custT="1"/>
      <dgm:spPr/>
      <dgm:t>
        <a:bodyPr/>
        <a:lstStyle/>
        <a:p>
          <a:r>
            <a:rPr lang="es-PE" sz="1600" b="1" dirty="0">
              <a:latin typeface="Calibri" panose="020F0502020204030204" pitchFamily="34" charset="0"/>
              <a:cs typeface="Calibri" panose="020F0502020204030204" pitchFamily="34" charset="0"/>
            </a:rPr>
            <a:t>Planificación</a:t>
          </a:r>
        </a:p>
      </dgm:t>
    </dgm:pt>
    <dgm:pt modelId="{E674861C-07A6-4D59-A02E-97041F0F4BDE}" type="parTrans" cxnId="{8065ECAB-902F-4444-9ABE-AAFE2DA39113}">
      <dgm:prSet/>
      <dgm:spPr/>
      <dgm:t>
        <a:bodyPr/>
        <a:lstStyle/>
        <a:p>
          <a:endParaRPr lang="es-PE" sz="1600">
            <a:latin typeface="Calibri" panose="020F0502020204030204" pitchFamily="34" charset="0"/>
            <a:cs typeface="Calibri" panose="020F0502020204030204" pitchFamily="34" charset="0"/>
          </a:endParaRPr>
        </a:p>
      </dgm:t>
    </dgm:pt>
    <dgm:pt modelId="{21076C0D-D0E0-4DF4-A14E-3E9000E72139}" type="sibTrans" cxnId="{8065ECAB-902F-4444-9ABE-AAFE2DA39113}">
      <dgm:prSet/>
      <dgm:spPr/>
      <dgm:t>
        <a:bodyPr/>
        <a:lstStyle/>
        <a:p>
          <a:endParaRPr lang="es-PE" sz="1600">
            <a:latin typeface="Calibri" panose="020F0502020204030204" pitchFamily="34" charset="0"/>
            <a:cs typeface="Calibri" panose="020F0502020204030204" pitchFamily="34" charset="0"/>
          </a:endParaRPr>
        </a:p>
      </dgm:t>
    </dgm:pt>
    <dgm:pt modelId="{551833A6-1F69-45C2-A746-597A609AA306}">
      <dgm:prSet phldrT="[Texto]" custT="1"/>
      <dgm:spPr/>
      <dgm:t>
        <a:bodyPr/>
        <a:lstStyle/>
        <a:p>
          <a:r>
            <a:rPr lang="es-ES" sz="1600" dirty="0">
              <a:latin typeface="Calibri" panose="020F0502020204030204" pitchFamily="34" charset="0"/>
              <a:cs typeface="Calibri" panose="020F0502020204030204" pitchFamily="34" charset="0"/>
            </a:rPr>
            <a:t>Esto incluye acciones para abordar riesgos y oportunidades, establecer objetivos de calidad y planificar cómo lograrlos.</a:t>
          </a:r>
          <a:endParaRPr lang="es-PE" sz="1600" dirty="0">
            <a:latin typeface="Calibri" panose="020F0502020204030204" pitchFamily="34" charset="0"/>
            <a:cs typeface="Calibri" panose="020F0502020204030204" pitchFamily="34" charset="0"/>
          </a:endParaRPr>
        </a:p>
      </dgm:t>
    </dgm:pt>
    <dgm:pt modelId="{016A272D-0E8C-42A1-9256-1A1CC6036404}" type="parTrans" cxnId="{0715E918-30B3-47A3-917D-F9EC8A0154DD}">
      <dgm:prSet/>
      <dgm:spPr/>
      <dgm:t>
        <a:bodyPr/>
        <a:lstStyle/>
        <a:p>
          <a:endParaRPr lang="es-PE" sz="1600">
            <a:latin typeface="Calibri" panose="020F0502020204030204" pitchFamily="34" charset="0"/>
            <a:cs typeface="Calibri" panose="020F0502020204030204" pitchFamily="34" charset="0"/>
          </a:endParaRPr>
        </a:p>
      </dgm:t>
    </dgm:pt>
    <dgm:pt modelId="{9DC1EEA2-C027-4747-8BCD-EE859771C2B0}" type="sibTrans" cxnId="{0715E918-30B3-47A3-917D-F9EC8A0154DD}">
      <dgm:prSet/>
      <dgm:spPr/>
      <dgm:t>
        <a:bodyPr/>
        <a:lstStyle/>
        <a:p>
          <a:endParaRPr lang="es-PE" sz="1600">
            <a:latin typeface="Calibri" panose="020F0502020204030204" pitchFamily="34" charset="0"/>
            <a:cs typeface="Calibri" panose="020F0502020204030204" pitchFamily="34" charset="0"/>
          </a:endParaRPr>
        </a:p>
      </dgm:t>
    </dgm:pt>
    <dgm:pt modelId="{17651B9F-2C10-4E91-AE22-86B9019DB3E2}" type="pres">
      <dgm:prSet presAssocID="{560CE9E1-EC36-4C9B-B715-65AB4C9069EB}" presName="Name0" presStyleCnt="0">
        <dgm:presLayoutVars>
          <dgm:dir/>
          <dgm:animLvl val="lvl"/>
          <dgm:resizeHandles val="exact"/>
        </dgm:presLayoutVars>
      </dgm:prSet>
      <dgm:spPr/>
    </dgm:pt>
    <dgm:pt modelId="{52643DF4-EB77-406E-8120-E5D483C48C37}" type="pres">
      <dgm:prSet presAssocID="{261FFEF8-35F7-4DF5-91BD-91761CA1C193}" presName="composite" presStyleCnt="0"/>
      <dgm:spPr/>
    </dgm:pt>
    <dgm:pt modelId="{8D99B319-EB0F-464C-92B3-5689ECC611AB}" type="pres">
      <dgm:prSet presAssocID="{261FFEF8-35F7-4DF5-91BD-91761CA1C193}" presName="parTx" presStyleLbl="alignNode1" presStyleIdx="0" presStyleCnt="3">
        <dgm:presLayoutVars>
          <dgm:chMax val="0"/>
          <dgm:chPref val="0"/>
          <dgm:bulletEnabled val="1"/>
        </dgm:presLayoutVars>
      </dgm:prSet>
      <dgm:spPr/>
    </dgm:pt>
    <dgm:pt modelId="{D0933124-5429-46CC-8A9C-0E1FECEBBF62}" type="pres">
      <dgm:prSet presAssocID="{261FFEF8-35F7-4DF5-91BD-91761CA1C193}" presName="desTx" presStyleLbl="alignAccFollowNode1" presStyleIdx="0" presStyleCnt="3">
        <dgm:presLayoutVars>
          <dgm:bulletEnabled val="1"/>
        </dgm:presLayoutVars>
      </dgm:prSet>
      <dgm:spPr/>
    </dgm:pt>
    <dgm:pt modelId="{EB16CBED-9968-418D-B243-D0970A63FC7A}" type="pres">
      <dgm:prSet presAssocID="{894AC556-EBA7-4B49-A795-505563699CE5}" presName="space" presStyleCnt="0"/>
      <dgm:spPr/>
    </dgm:pt>
    <dgm:pt modelId="{944DC92F-6D0C-4C41-AC0B-8339E9FD0919}" type="pres">
      <dgm:prSet presAssocID="{5B9D094D-339C-47DE-A17E-DB2EBDEE4381}" presName="composite" presStyleCnt="0"/>
      <dgm:spPr/>
    </dgm:pt>
    <dgm:pt modelId="{D84D9399-68B8-4E17-963C-2289DB309DF2}" type="pres">
      <dgm:prSet presAssocID="{5B9D094D-339C-47DE-A17E-DB2EBDEE4381}" presName="parTx" presStyleLbl="alignNode1" presStyleIdx="1" presStyleCnt="3">
        <dgm:presLayoutVars>
          <dgm:chMax val="0"/>
          <dgm:chPref val="0"/>
          <dgm:bulletEnabled val="1"/>
        </dgm:presLayoutVars>
      </dgm:prSet>
      <dgm:spPr/>
    </dgm:pt>
    <dgm:pt modelId="{20D7E20C-683E-4274-9243-B9F91FF915D1}" type="pres">
      <dgm:prSet presAssocID="{5B9D094D-339C-47DE-A17E-DB2EBDEE4381}" presName="desTx" presStyleLbl="alignAccFollowNode1" presStyleIdx="1" presStyleCnt="3">
        <dgm:presLayoutVars>
          <dgm:bulletEnabled val="1"/>
        </dgm:presLayoutVars>
      </dgm:prSet>
      <dgm:spPr/>
    </dgm:pt>
    <dgm:pt modelId="{4B4A9524-5E38-4FF1-A0A8-F28B4FC6FF71}" type="pres">
      <dgm:prSet presAssocID="{0B4549EE-6F61-4903-8951-AC065E3DEE3E}" presName="space" presStyleCnt="0"/>
      <dgm:spPr/>
    </dgm:pt>
    <dgm:pt modelId="{3E1229B3-D619-4956-BE81-B084768BBE24}" type="pres">
      <dgm:prSet presAssocID="{56B9EB15-9387-484E-9153-92D0C583FF91}" presName="composite" presStyleCnt="0"/>
      <dgm:spPr/>
    </dgm:pt>
    <dgm:pt modelId="{5E7F1FB3-7EC8-4532-BAB2-55B88C7B4AF5}" type="pres">
      <dgm:prSet presAssocID="{56B9EB15-9387-484E-9153-92D0C583FF91}" presName="parTx" presStyleLbl="alignNode1" presStyleIdx="2" presStyleCnt="3">
        <dgm:presLayoutVars>
          <dgm:chMax val="0"/>
          <dgm:chPref val="0"/>
          <dgm:bulletEnabled val="1"/>
        </dgm:presLayoutVars>
      </dgm:prSet>
      <dgm:spPr/>
    </dgm:pt>
    <dgm:pt modelId="{ECE79B1D-2B18-4AE4-8DA5-24CC6F19FBEA}" type="pres">
      <dgm:prSet presAssocID="{56B9EB15-9387-484E-9153-92D0C583FF91}" presName="desTx" presStyleLbl="alignAccFollowNode1" presStyleIdx="2" presStyleCnt="3">
        <dgm:presLayoutVars>
          <dgm:bulletEnabled val="1"/>
        </dgm:presLayoutVars>
      </dgm:prSet>
      <dgm:spPr/>
    </dgm:pt>
  </dgm:ptLst>
  <dgm:cxnLst>
    <dgm:cxn modelId="{A60CF500-0B95-48EE-A6E0-6355BA5DB9B3}" type="presOf" srcId="{5B9D094D-339C-47DE-A17E-DB2EBDEE4381}" destId="{D84D9399-68B8-4E17-963C-2289DB309DF2}" srcOrd="0" destOrd="0" presId="urn:microsoft.com/office/officeart/2005/8/layout/hList1"/>
    <dgm:cxn modelId="{00F37E0B-E30F-43D5-8913-5861BEE7D591}" srcId="{560CE9E1-EC36-4C9B-B715-65AB4C9069EB}" destId="{5B9D094D-339C-47DE-A17E-DB2EBDEE4381}" srcOrd="1" destOrd="0" parTransId="{A2899ABC-2863-4577-9C53-D1A2AE5B4E35}" sibTransId="{0B4549EE-6F61-4903-8951-AC065E3DEE3E}"/>
    <dgm:cxn modelId="{0715E918-30B3-47A3-917D-F9EC8A0154DD}" srcId="{56B9EB15-9387-484E-9153-92D0C583FF91}" destId="{551833A6-1F69-45C2-A746-597A609AA306}" srcOrd="0" destOrd="0" parTransId="{016A272D-0E8C-42A1-9256-1A1CC6036404}" sibTransId="{9DC1EEA2-C027-4747-8BCD-EE859771C2B0}"/>
    <dgm:cxn modelId="{DD99F43D-0BF0-473B-B39C-C194337F1235}" type="presOf" srcId="{F98294C2-F64C-4B5A-8E82-1076700FD938}" destId="{D0933124-5429-46CC-8A9C-0E1FECEBBF62}" srcOrd="0" destOrd="0" presId="urn:microsoft.com/office/officeart/2005/8/layout/hList1"/>
    <dgm:cxn modelId="{26BD1A41-BAE6-4274-8587-135CE16FBB59}" type="presOf" srcId="{56B9EB15-9387-484E-9153-92D0C583FF91}" destId="{5E7F1FB3-7EC8-4532-BAB2-55B88C7B4AF5}" srcOrd="0" destOrd="0" presId="urn:microsoft.com/office/officeart/2005/8/layout/hList1"/>
    <dgm:cxn modelId="{319E296C-961E-4674-87EF-782AA1C62592}" srcId="{560CE9E1-EC36-4C9B-B715-65AB4C9069EB}" destId="{261FFEF8-35F7-4DF5-91BD-91761CA1C193}" srcOrd="0" destOrd="0" parTransId="{7CE9D6BC-AC32-4AA2-AA88-D59AD8B122F9}" sibTransId="{894AC556-EBA7-4B49-A795-505563699CE5}"/>
    <dgm:cxn modelId="{AE67936D-B2C8-4DCE-A9AF-AEC40FCEE7AC}" type="presOf" srcId="{598DFA73-1A33-414C-BBE2-B580B7FE5806}" destId="{20D7E20C-683E-4274-9243-B9F91FF915D1}" srcOrd="0" destOrd="0" presId="urn:microsoft.com/office/officeart/2005/8/layout/hList1"/>
    <dgm:cxn modelId="{59DC2051-6782-483E-A8C5-E14F0B10A62F}" srcId="{5B9D094D-339C-47DE-A17E-DB2EBDEE4381}" destId="{598DFA73-1A33-414C-BBE2-B580B7FE5806}" srcOrd="0" destOrd="0" parTransId="{2E099AF5-B9B5-44F6-B1EE-04B77F17C590}" sibTransId="{AF408A70-7D63-49EF-915C-E5D9386AF379}"/>
    <dgm:cxn modelId="{74A30374-371E-448D-98AE-93DAD52BAA74}" srcId="{261FFEF8-35F7-4DF5-91BD-91761CA1C193}" destId="{F98294C2-F64C-4B5A-8E82-1076700FD938}" srcOrd="0" destOrd="0" parTransId="{CB835756-1142-452C-8B65-54EA0A84B655}" sibTransId="{26019F93-E12E-4DB3-9C40-AE79DF178524}"/>
    <dgm:cxn modelId="{63DB33A9-5BA9-446A-9895-91AEA6A462D0}" type="presOf" srcId="{551833A6-1F69-45C2-A746-597A609AA306}" destId="{ECE79B1D-2B18-4AE4-8DA5-24CC6F19FBEA}" srcOrd="0" destOrd="0" presId="urn:microsoft.com/office/officeart/2005/8/layout/hList1"/>
    <dgm:cxn modelId="{6F0E36A9-DDC2-4FB5-879E-B2672DBBD371}" type="presOf" srcId="{261FFEF8-35F7-4DF5-91BD-91761CA1C193}" destId="{8D99B319-EB0F-464C-92B3-5689ECC611AB}" srcOrd="0" destOrd="0" presId="urn:microsoft.com/office/officeart/2005/8/layout/hList1"/>
    <dgm:cxn modelId="{8065ECAB-902F-4444-9ABE-AAFE2DA39113}" srcId="{560CE9E1-EC36-4C9B-B715-65AB4C9069EB}" destId="{56B9EB15-9387-484E-9153-92D0C583FF91}" srcOrd="2" destOrd="0" parTransId="{E674861C-07A6-4D59-A02E-97041F0F4BDE}" sibTransId="{21076C0D-D0E0-4DF4-A14E-3E9000E72139}"/>
    <dgm:cxn modelId="{91C056C5-D60C-4F81-89B7-C55E1B6947DC}" type="presOf" srcId="{560CE9E1-EC36-4C9B-B715-65AB4C9069EB}" destId="{17651B9F-2C10-4E91-AE22-86B9019DB3E2}" srcOrd="0" destOrd="0" presId="urn:microsoft.com/office/officeart/2005/8/layout/hList1"/>
    <dgm:cxn modelId="{B3557AD0-9928-4C8F-88D1-A0025A5503B7}" type="presParOf" srcId="{17651B9F-2C10-4E91-AE22-86B9019DB3E2}" destId="{52643DF4-EB77-406E-8120-E5D483C48C37}" srcOrd="0" destOrd="0" presId="urn:microsoft.com/office/officeart/2005/8/layout/hList1"/>
    <dgm:cxn modelId="{72703A06-75F3-4193-BD09-3DD7B9382969}" type="presParOf" srcId="{52643DF4-EB77-406E-8120-E5D483C48C37}" destId="{8D99B319-EB0F-464C-92B3-5689ECC611AB}" srcOrd="0" destOrd="0" presId="urn:microsoft.com/office/officeart/2005/8/layout/hList1"/>
    <dgm:cxn modelId="{9D05CDED-4F60-4E8B-88B8-D860D59966AB}" type="presParOf" srcId="{52643DF4-EB77-406E-8120-E5D483C48C37}" destId="{D0933124-5429-46CC-8A9C-0E1FECEBBF62}" srcOrd="1" destOrd="0" presId="urn:microsoft.com/office/officeart/2005/8/layout/hList1"/>
    <dgm:cxn modelId="{C02E9A3A-6DE4-4A55-AC1C-F970AE6C3A30}" type="presParOf" srcId="{17651B9F-2C10-4E91-AE22-86B9019DB3E2}" destId="{EB16CBED-9968-418D-B243-D0970A63FC7A}" srcOrd="1" destOrd="0" presId="urn:microsoft.com/office/officeart/2005/8/layout/hList1"/>
    <dgm:cxn modelId="{CF6FDE36-9711-4E5D-A453-B5DD690DDE46}" type="presParOf" srcId="{17651B9F-2C10-4E91-AE22-86B9019DB3E2}" destId="{944DC92F-6D0C-4C41-AC0B-8339E9FD0919}" srcOrd="2" destOrd="0" presId="urn:microsoft.com/office/officeart/2005/8/layout/hList1"/>
    <dgm:cxn modelId="{6AA2B108-E8D6-4829-9F00-3F1CA6C73F67}" type="presParOf" srcId="{944DC92F-6D0C-4C41-AC0B-8339E9FD0919}" destId="{D84D9399-68B8-4E17-963C-2289DB309DF2}" srcOrd="0" destOrd="0" presId="urn:microsoft.com/office/officeart/2005/8/layout/hList1"/>
    <dgm:cxn modelId="{026C6834-9564-47D8-8357-E948E61F064C}" type="presParOf" srcId="{944DC92F-6D0C-4C41-AC0B-8339E9FD0919}" destId="{20D7E20C-683E-4274-9243-B9F91FF915D1}" srcOrd="1" destOrd="0" presId="urn:microsoft.com/office/officeart/2005/8/layout/hList1"/>
    <dgm:cxn modelId="{EF075161-4106-418B-98F9-B4C9D28DCB4F}" type="presParOf" srcId="{17651B9F-2C10-4E91-AE22-86B9019DB3E2}" destId="{4B4A9524-5E38-4FF1-A0A8-F28B4FC6FF71}" srcOrd="3" destOrd="0" presId="urn:microsoft.com/office/officeart/2005/8/layout/hList1"/>
    <dgm:cxn modelId="{F5EB8371-95C0-4D33-973A-04E88801C474}" type="presParOf" srcId="{17651B9F-2C10-4E91-AE22-86B9019DB3E2}" destId="{3E1229B3-D619-4956-BE81-B084768BBE24}" srcOrd="4" destOrd="0" presId="urn:microsoft.com/office/officeart/2005/8/layout/hList1"/>
    <dgm:cxn modelId="{72CCF48D-9AFE-4B9F-AB7A-ABA5CA943EC6}" type="presParOf" srcId="{3E1229B3-D619-4956-BE81-B084768BBE24}" destId="{5E7F1FB3-7EC8-4532-BAB2-55B88C7B4AF5}" srcOrd="0" destOrd="0" presId="urn:microsoft.com/office/officeart/2005/8/layout/hList1"/>
    <dgm:cxn modelId="{F9A8F34B-3757-4CAA-A144-6247DD6BF995}" type="presParOf" srcId="{3E1229B3-D619-4956-BE81-B084768BBE24}" destId="{ECE79B1D-2B18-4AE4-8DA5-24CC6F19FBE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0CE9E1-EC36-4C9B-B715-65AB4C9069EB}"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PE"/>
        </a:p>
      </dgm:t>
    </dgm:pt>
    <dgm:pt modelId="{261FFEF8-35F7-4DF5-91BD-91761CA1C193}">
      <dgm:prSet phldrT="[Texto]" custT="1"/>
      <dgm:spPr/>
      <dgm:t>
        <a:bodyPr/>
        <a:lstStyle/>
        <a:p>
          <a:r>
            <a:rPr lang="es-PE" sz="1600" b="1" dirty="0">
              <a:latin typeface="Calibri" panose="020F0502020204030204" pitchFamily="34" charset="0"/>
              <a:cs typeface="Calibri" panose="020F0502020204030204" pitchFamily="34" charset="0"/>
            </a:rPr>
            <a:t>Apoyo</a:t>
          </a:r>
        </a:p>
      </dgm:t>
    </dgm:pt>
    <dgm:pt modelId="{7CE9D6BC-AC32-4AA2-AA88-D59AD8B122F9}" type="parTrans" cxnId="{319E296C-961E-4674-87EF-782AA1C62592}">
      <dgm:prSet/>
      <dgm:spPr/>
      <dgm:t>
        <a:bodyPr/>
        <a:lstStyle/>
        <a:p>
          <a:endParaRPr lang="es-PE" sz="1600">
            <a:latin typeface="Calibri" panose="020F0502020204030204" pitchFamily="34" charset="0"/>
            <a:cs typeface="Calibri" panose="020F0502020204030204" pitchFamily="34" charset="0"/>
          </a:endParaRPr>
        </a:p>
      </dgm:t>
    </dgm:pt>
    <dgm:pt modelId="{894AC556-EBA7-4B49-A795-505563699CE5}" type="sibTrans" cxnId="{319E296C-961E-4674-87EF-782AA1C62592}">
      <dgm:prSet/>
      <dgm:spPr/>
      <dgm:t>
        <a:bodyPr/>
        <a:lstStyle/>
        <a:p>
          <a:endParaRPr lang="es-PE" sz="1600">
            <a:latin typeface="Calibri" panose="020F0502020204030204" pitchFamily="34" charset="0"/>
            <a:cs typeface="Calibri" panose="020F0502020204030204" pitchFamily="34" charset="0"/>
          </a:endParaRPr>
        </a:p>
      </dgm:t>
    </dgm:pt>
    <dgm:pt modelId="{F98294C2-F64C-4B5A-8E82-1076700FD938}">
      <dgm:prSet phldrT="[Texto]" custT="1"/>
      <dgm:spPr/>
      <dgm:t>
        <a:bodyPr/>
        <a:lstStyle/>
        <a:p>
          <a:r>
            <a:rPr lang="es-ES" sz="1600" dirty="0">
              <a:latin typeface="Calibri" panose="020F0502020204030204" pitchFamily="34" charset="0"/>
              <a:cs typeface="Calibri" panose="020F0502020204030204" pitchFamily="34" charset="0"/>
            </a:rPr>
            <a:t>Esto se refiere a los recursos necesarios para el sistema de gestión de la calidad, la competencia de los empleados, la toma de conciencia y la comunicación.</a:t>
          </a:r>
          <a:endParaRPr lang="es-PE" sz="1600" dirty="0">
            <a:latin typeface="Calibri" panose="020F0502020204030204" pitchFamily="34" charset="0"/>
            <a:cs typeface="Calibri" panose="020F0502020204030204" pitchFamily="34" charset="0"/>
          </a:endParaRPr>
        </a:p>
      </dgm:t>
    </dgm:pt>
    <dgm:pt modelId="{CB835756-1142-452C-8B65-54EA0A84B655}" type="parTrans" cxnId="{74A30374-371E-448D-98AE-93DAD52BAA74}">
      <dgm:prSet/>
      <dgm:spPr/>
      <dgm:t>
        <a:bodyPr/>
        <a:lstStyle/>
        <a:p>
          <a:endParaRPr lang="es-PE" sz="1600">
            <a:latin typeface="Calibri" panose="020F0502020204030204" pitchFamily="34" charset="0"/>
            <a:cs typeface="Calibri" panose="020F0502020204030204" pitchFamily="34" charset="0"/>
          </a:endParaRPr>
        </a:p>
      </dgm:t>
    </dgm:pt>
    <dgm:pt modelId="{26019F93-E12E-4DB3-9C40-AE79DF178524}" type="sibTrans" cxnId="{74A30374-371E-448D-98AE-93DAD52BAA74}">
      <dgm:prSet/>
      <dgm:spPr/>
      <dgm:t>
        <a:bodyPr/>
        <a:lstStyle/>
        <a:p>
          <a:endParaRPr lang="es-PE" sz="1600">
            <a:latin typeface="Calibri" panose="020F0502020204030204" pitchFamily="34" charset="0"/>
            <a:cs typeface="Calibri" panose="020F0502020204030204" pitchFamily="34" charset="0"/>
          </a:endParaRPr>
        </a:p>
      </dgm:t>
    </dgm:pt>
    <dgm:pt modelId="{5B9D094D-339C-47DE-A17E-DB2EBDEE4381}">
      <dgm:prSet phldrT="[Texto]" custT="1"/>
      <dgm:spPr/>
      <dgm:t>
        <a:bodyPr/>
        <a:lstStyle/>
        <a:p>
          <a:r>
            <a:rPr lang="es-PE" sz="1600" b="1" dirty="0">
              <a:latin typeface="Calibri" panose="020F0502020204030204" pitchFamily="34" charset="0"/>
              <a:cs typeface="Calibri" panose="020F0502020204030204" pitchFamily="34" charset="0"/>
            </a:rPr>
            <a:t>Operación</a:t>
          </a:r>
        </a:p>
      </dgm:t>
    </dgm:pt>
    <dgm:pt modelId="{A2899ABC-2863-4577-9C53-D1A2AE5B4E35}" type="parTrans" cxnId="{00F37E0B-E30F-43D5-8913-5861BEE7D591}">
      <dgm:prSet/>
      <dgm:spPr/>
      <dgm:t>
        <a:bodyPr/>
        <a:lstStyle/>
        <a:p>
          <a:endParaRPr lang="es-PE" sz="1600">
            <a:latin typeface="Calibri" panose="020F0502020204030204" pitchFamily="34" charset="0"/>
            <a:cs typeface="Calibri" panose="020F0502020204030204" pitchFamily="34" charset="0"/>
          </a:endParaRPr>
        </a:p>
      </dgm:t>
    </dgm:pt>
    <dgm:pt modelId="{0B4549EE-6F61-4903-8951-AC065E3DEE3E}" type="sibTrans" cxnId="{00F37E0B-E30F-43D5-8913-5861BEE7D591}">
      <dgm:prSet/>
      <dgm:spPr/>
      <dgm:t>
        <a:bodyPr/>
        <a:lstStyle/>
        <a:p>
          <a:endParaRPr lang="es-PE" sz="1600">
            <a:latin typeface="Calibri" panose="020F0502020204030204" pitchFamily="34" charset="0"/>
            <a:cs typeface="Calibri" panose="020F0502020204030204" pitchFamily="34" charset="0"/>
          </a:endParaRPr>
        </a:p>
      </dgm:t>
    </dgm:pt>
    <dgm:pt modelId="{598DFA73-1A33-414C-BBE2-B580B7FE5806}">
      <dgm:prSet phldrT="[Texto]" custT="1"/>
      <dgm:spPr/>
      <dgm:t>
        <a:bodyPr/>
        <a:lstStyle/>
        <a:p>
          <a:r>
            <a:rPr lang="es-ES" sz="1600" dirty="0">
              <a:latin typeface="Calibri" panose="020F0502020204030204" pitchFamily="34" charset="0"/>
              <a:cs typeface="Calibri" panose="020F0502020204030204" pitchFamily="34" charset="0"/>
            </a:rPr>
            <a:t>Esto cubre la planificación y el control operacional, así como los requisitos para los productos y servicios.</a:t>
          </a:r>
          <a:endParaRPr lang="es-PE" sz="1600" dirty="0">
            <a:latin typeface="Calibri" panose="020F0502020204030204" pitchFamily="34" charset="0"/>
            <a:cs typeface="Calibri" panose="020F0502020204030204" pitchFamily="34" charset="0"/>
          </a:endParaRPr>
        </a:p>
      </dgm:t>
    </dgm:pt>
    <dgm:pt modelId="{2E099AF5-B9B5-44F6-B1EE-04B77F17C590}" type="parTrans" cxnId="{59DC2051-6782-483E-A8C5-E14F0B10A62F}">
      <dgm:prSet/>
      <dgm:spPr/>
      <dgm:t>
        <a:bodyPr/>
        <a:lstStyle/>
        <a:p>
          <a:endParaRPr lang="es-PE" sz="1600">
            <a:latin typeface="Calibri" panose="020F0502020204030204" pitchFamily="34" charset="0"/>
            <a:cs typeface="Calibri" panose="020F0502020204030204" pitchFamily="34" charset="0"/>
          </a:endParaRPr>
        </a:p>
      </dgm:t>
    </dgm:pt>
    <dgm:pt modelId="{AF408A70-7D63-49EF-915C-E5D9386AF379}" type="sibTrans" cxnId="{59DC2051-6782-483E-A8C5-E14F0B10A62F}">
      <dgm:prSet/>
      <dgm:spPr/>
      <dgm:t>
        <a:bodyPr/>
        <a:lstStyle/>
        <a:p>
          <a:endParaRPr lang="es-PE" sz="1600">
            <a:latin typeface="Calibri" panose="020F0502020204030204" pitchFamily="34" charset="0"/>
            <a:cs typeface="Calibri" panose="020F0502020204030204" pitchFamily="34" charset="0"/>
          </a:endParaRPr>
        </a:p>
      </dgm:t>
    </dgm:pt>
    <dgm:pt modelId="{56B9EB15-9387-484E-9153-92D0C583FF91}">
      <dgm:prSet phldrT="[Texto]" custT="1"/>
      <dgm:spPr/>
      <dgm:t>
        <a:bodyPr/>
        <a:lstStyle/>
        <a:p>
          <a:r>
            <a:rPr lang="es-PE" sz="1600" b="1" dirty="0">
              <a:latin typeface="Calibri" panose="020F0502020204030204" pitchFamily="34" charset="0"/>
              <a:cs typeface="Calibri" panose="020F0502020204030204" pitchFamily="34" charset="0"/>
            </a:rPr>
            <a:t>Mejora continua</a:t>
          </a:r>
        </a:p>
      </dgm:t>
    </dgm:pt>
    <dgm:pt modelId="{E674861C-07A6-4D59-A02E-97041F0F4BDE}" type="parTrans" cxnId="{8065ECAB-902F-4444-9ABE-AAFE2DA39113}">
      <dgm:prSet/>
      <dgm:spPr/>
      <dgm:t>
        <a:bodyPr/>
        <a:lstStyle/>
        <a:p>
          <a:endParaRPr lang="es-PE" sz="1600">
            <a:latin typeface="Calibri" panose="020F0502020204030204" pitchFamily="34" charset="0"/>
            <a:cs typeface="Calibri" panose="020F0502020204030204" pitchFamily="34" charset="0"/>
          </a:endParaRPr>
        </a:p>
      </dgm:t>
    </dgm:pt>
    <dgm:pt modelId="{21076C0D-D0E0-4DF4-A14E-3E9000E72139}" type="sibTrans" cxnId="{8065ECAB-902F-4444-9ABE-AAFE2DA39113}">
      <dgm:prSet/>
      <dgm:spPr/>
      <dgm:t>
        <a:bodyPr/>
        <a:lstStyle/>
        <a:p>
          <a:endParaRPr lang="es-PE" sz="1600">
            <a:latin typeface="Calibri" panose="020F0502020204030204" pitchFamily="34" charset="0"/>
            <a:cs typeface="Calibri" panose="020F0502020204030204" pitchFamily="34" charset="0"/>
          </a:endParaRPr>
        </a:p>
      </dgm:t>
    </dgm:pt>
    <dgm:pt modelId="{551833A6-1F69-45C2-A746-597A609AA306}">
      <dgm:prSet phldrT="[Texto]" custT="1"/>
      <dgm:spPr/>
      <dgm:t>
        <a:bodyPr/>
        <a:lstStyle/>
        <a:p>
          <a:r>
            <a:rPr lang="es-ES" sz="1600" dirty="0">
              <a:latin typeface="Calibri" panose="020F0502020204030204" pitchFamily="34" charset="0"/>
              <a:cs typeface="Calibri" panose="020F0502020204030204" pitchFamily="34" charset="0"/>
            </a:rPr>
            <a:t>La norma promueve la mejora continua del sistema de gestión de la calidad.</a:t>
          </a:r>
          <a:endParaRPr lang="es-PE" sz="1600" dirty="0">
            <a:latin typeface="Calibri" panose="020F0502020204030204" pitchFamily="34" charset="0"/>
            <a:cs typeface="Calibri" panose="020F0502020204030204" pitchFamily="34" charset="0"/>
          </a:endParaRPr>
        </a:p>
      </dgm:t>
    </dgm:pt>
    <dgm:pt modelId="{016A272D-0E8C-42A1-9256-1A1CC6036404}" type="parTrans" cxnId="{0715E918-30B3-47A3-917D-F9EC8A0154DD}">
      <dgm:prSet/>
      <dgm:spPr/>
      <dgm:t>
        <a:bodyPr/>
        <a:lstStyle/>
        <a:p>
          <a:endParaRPr lang="es-PE" sz="1600">
            <a:latin typeface="Calibri" panose="020F0502020204030204" pitchFamily="34" charset="0"/>
            <a:cs typeface="Calibri" panose="020F0502020204030204" pitchFamily="34" charset="0"/>
          </a:endParaRPr>
        </a:p>
      </dgm:t>
    </dgm:pt>
    <dgm:pt modelId="{9DC1EEA2-C027-4747-8BCD-EE859771C2B0}" type="sibTrans" cxnId="{0715E918-30B3-47A3-917D-F9EC8A0154DD}">
      <dgm:prSet/>
      <dgm:spPr/>
      <dgm:t>
        <a:bodyPr/>
        <a:lstStyle/>
        <a:p>
          <a:endParaRPr lang="es-PE" sz="1600">
            <a:latin typeface="Calibri" panose="020F0502020204030204" pitchFamily="34" charset="0"/>
            <a:cs typeface="Calibri" panose="020F0502020204030204" pitchFamily="34" charset="0"/>
          </a:endParaRPr>
        </a:p>
      </dgm:t>
    </dgm:pt>
    <dgm:pt modelId="{17651B9F-2C10-4E91-AE22-86B9019DB3E2}" type="pres">
      <dgm:prSet presAssocID="{560CE9E1-EC36-4C9B-B715-65AB4C9069EB}" presName="Name0" presStyleCnt="0">
        <dgm:presLayoutVars>
          <dgm:dir/>
          <dgm:animLvl val="lvl"/>
          <dgm:resizeHandles val="exact"/>
        </dgm:presLayoutVars>
      </dgm:prSet>
      <dgm:spPr/>
    </dgm:pt>
    <dgm:pt modelId="{52643DF4-EB77-406E-8120-E5D483C48C37}" type="pres">
      <dgm:prSet presAssocID="{261FFEF8-35F7-4DF5-91BD-91761CA1C193}" presName="composite" presStyleCnt="0"/>
      <dgm:spPr/>
    </dgm:pt>
    <dgm:pt modelId="{8D99B319-EB0F-464C-92B3-5689ECC611AB}" type="pres">
      <dgm:prSet presAssocID="{261FFEF8-35F7-4DF5-91BD-91761CA1C193}" presName="parTx" presStyleLbl="alignNode1" presStyleIdx="0" presStyleCnt="3">
        <dgm:presLayoutVars>
          <dgm:chMax val="0"/>
          <dgm:chPref val="0"/>
          <dgm:bulletEnabled val="1"/>
        </dgm:presLayoutVars>
      </dgm:prSet>
      <dgm:spPr/>
    </dgm:pt>
    <dgm:pt modelId="{D0933124-5429-46CC-8A9C-0E1FECEBBF62}" type="pres">
      <dgm:prSet presAssocID="{261FFEF8-35F7-4DF5-91BD-91761CA1C193}" presName="desTx" presStyleLbl="alignAccFollowNode1" presStyleIdx="0" presStyleCnt="3">
        <dgm:presLayoutVars>
          <dgm:bulletEnabled val="1"/>
        </dgm:presLayoutVars>
      </dgm:prSet>
      <dgm:spPr/>
    </dgm:pt>
    <dgm:pt modelId="{EB16CBED-9968-418D-B243-D0970A63FC7A}" type="pres">
      <dgm:prSet presAssocID="{894AC556-EBA7-4B49-A795-505563699CE5}" presName="space" presStyleCnt="0"/>
      <dgm:spPr/>
    </dgm:pt>
    <dgm:pt modelId="{944DC92F-6D0C-4C41-AC0B-8339E9FD0919}" type="pres">
      <dgm:prSet presAssocID="{5B9D094D-339C-47DE-A17E-DB2EBDEE4381}" presName="composite" presStyleCnt="0"/>
      <dgm:spPr/>
    </dgm:pt>
    <dgm:pt modelId="{D84D9399-68B8-4E17-963C-2289DB309DF2}" type="pres">
      <dgm:prSet presAssocID="{5B9D094D-339C-47DE-A17E-DB2EBDEE4381}" presName="parTx" presStyleLbl="alignNode1" presStyleIdx="1" presStyleCnt="3">
        <dgm:presLayoutVars>
          <dgm:chMax val="0"/>
          <dgm:chPref val="0"/>
          <dgm:bulletEnabled val="1"/>
        </dgm:presLayoutVars>
      </dgm:prSet>
      <dgm:spPr/>
    </dgm:pt>
    <dgm:pt modelId="{20D7E20C-683E-4274-9243-B9F91FF915D1}" type="pres">
      <dgm:prSet presAssocID="{5B9D094D-339C-47DE-A17E-DB2EBDEE4381}" presName="desTx" presStyleLbl="alignAccFollowNode1" presStyleIdx="1" presStyleCnt="3">
        <dgm:presLayoutVars>
          <dgm:bulletEnabled val="1"/>
        </dgm:presLayoutVars>
      </dgm:prSet>
      <dgm:spPr/>
    </dgm:pt>
    <dgm:pt modelId="{4B4A9524-5E38-4FF1-A0A8-F28B4FC6FF71}" type="pres">
      <dgm:prSet presAssocID="{0B4549EE-6F61-4903-8951-AC065E3DEE3E}" presName="space" presStyleCnt="0"/>
      <dgm:spPr/>
    </dgm:pt>
    <dgm:pt modelId="{3E1229B3-D619-4956-BE81-B084768BBE24}" type="pres">
      <dgm:prSet presAssocID="{56B9EB15-9387-484E-9153-92D0C583FF91}" presName="composite" presStyleCnt="0"/>
      <dgm:spPr/>
    </dgm:pt>
    <dgm:pt modelId="{5E7F1FB3-7EC8-4532-BAB2-55B88C7B4AF5}" type="pres">
      <dgm:prSet presAssocID="{56B9EB15-9387-484E-9153-92D0C583FF91}" presName="parTx" presStyleLbl="alignNode1" presStyleIdx="2" presStyleCnt="3">
        <dgm:presLayoutVars>
          <dgm:chMax val="0"/>
          <dgm:chPref val="0"/>
          <dgm:bulletEnabled val="1"/>
        </dgm:presLayoutVars>
      </dgm:prSet>
      <dgm:spPr/>
    </dgm:pt>
    <dgm:pt modelId="{ECE79B1D-2B18-4AE4-8DA5-24CC6F19FBEA}" type="pres">
      <dgm:prSet presAssocID="{56B9EB15-9387-484E-9153-92D0C583FF91}" presName="desTx" presStyleLbl="alignAccFollowNode1" presStyleIdx="2" presStyleCnt="3">
        <dgm:presLayoutVars>
          <dgm:bulletEnabled val="1"/>
        </dgm:presLayoutVars>
      </dgm:prSet>
      <dgm:spPr/>
    </dgm:pt>
  </dgm:ptLst>
  <dgm:cxnLst>
    <dgm:cxn modelId="{A60CF500-0B95-48EE-A6E0-6355BA5DB9B3}" type="presOf" srcId="{5B9D094D-339C-47DE-A17E-DB2EBDEE4381}" destId="{D84D9399-68B8-4E17-963C-2289DB309DF2}" srcOrd="0" destOrd="0" presId="urn:microsoft.com/office/officeart/2005/8/layout/hList1"/>
    <dgm:cxn modelId="{00F37E0B-E30F-43D5-8913-5861BEE7D591}" srcId="{560CE9E1-EC36-4C9B-B715-65AB4C9069EB}" destId="{5B9D094D-339C-47DE-A17E-DB2EBDEE4381}" srcOrd="1" destOrd="0" parTransId="{A2899ABC-2863-4577-9C53-D1A2AE5B4E35}" sibTransId="{0B4549EE-6F61-4903-8951-AC065E3DEE3E}"/>
    <dgm:cxn modelId="{0715E918-30B3-47A3-917D-F9EC8A0154DD}" srcId="{56B9EB15-9387-484E-9153-92D0C583FF91}" destId="{551833A6-1F69-45C2-A746-597A609AA306}" srcOrd="0" destOrd="0" parTransId="{016A272D-0E8C-42A1-9256-1A1CC6036404}" sibTransId="{9DC1EEA2-C027-4747-8BCD-EE859771C2B0}"/>
    <dgm:cxn modelId="{DD99F43D-0BF0-473B-B39C-C194337F1235}" type="presOf" srcId="{F98294C2-F64C-4B5A-8E82-1076700FD938}" destId="{D0933124-5429-46CC-8A9C-0E1FECEBBF62}" srcOrd="0" destOrd="0" presId="urn:microsoft.com/office/officeart/2005/8/layout/hList1"/>
    <dgm:cxn modelId="{26BD1A41-BAE6-4274-8587-135CE16FBB59}" type="presOf" srcId="{56B9EB15-9387-484E-9153-92D0C583FF91}" destId="{5E7F1FB3-7EC8-4532-BAB2-55B88C7B4AF5}" srcOrd="0" destOrd="0" presId="urn:microsoft.com/office/officeart/2005/8/layout/hList1"/>
    <dgm:cxn modelId="{319E296C-961E-4674-87EF-782AA1C62592}" srcId="{560CE9E1-EC36-4C9B-B715-65AB4C9069EB}" destId="{261FFEF8-35F7-4DF5-91BD-91761CA1C193}" srcOrd="0" destOrd="0" parTransId="{7CE9D6BC-AC32-4AA2-AA88-D59AD8B122F9}" sibTransId="{894AC556-EBA7-4B49-A795-505563699CE5}"/>
    <dgm:cxn modelId="{AE67936D-B2C8-4DCE-A9AF-AEC40FCEE7AC}" type="presOf" srcId="{598DFA73-1A33-414C-BBE2-B580B7FE5806}" destId="{20D7E20C-683E-4274-9243-B9F91FF915D1}" srcOrd="0" destOrd="0" presId="urn:microsoft.com/office/officeart/2005/8/layout/hList1"/>
    <dgm:cxn modelId="{59DC2051-6782-483E-A8C5-E14F0B10A62F}" srcId="{5B9D094D-339C-47DE-A17E-DB2EBDEE4381}" destId="{598DFA73-1A33-414C-BBE2-B580B7FE5806}" srcOrd="0" destOrd="0" parTransId="{2E099AF5-B9B5-44F6-B1EE-04B77F17C590}" sibTransId="{AF408A70-7D63-49EF-915C-E5D9386AF379}"/>
    <dgm:cxn modelId="{74A30374-371E-448D-98AE-93DAD52BAA74}" srcId="{261FFEF8-35F7-4DF5-91BD-91761CA1C193}" destId="{F98294C2-F64C-4B5A-8E82-1076700FD938}" srcOrd="0" destOrd="0" parTransId="{CB835756-1142-452C-8B65-54EA0A84B655}" sibTransId="{26019F93-E12E-4DB3-9C40-AE79DF178524}"/>
    <dgm:cxn modelId="{63DB33A9-5BA9-446A-9895-91AEA6A462D0}" type="presOf" srcId="{551833A6-1F69-45C2-A746-597A609AA306}" destId="{ECE79B1D-2B18-4AE4-8DA5-24CC6F19FBEA}" srcOrd="0" destOrd="0" presId="urn:microsoft.com/office/officeart/2005/8/layout/hList1"/>
    <dgm:cxn modelId="{6F0E36A9-DDC2-4FB5-879E-B2672DBBD371}" type="presOf" srcId="{261FFEF8-35F7-4DF5-91BD-91761CA1C193}" destId="{8D99B319-EB0F-464C-92B3-5689ECC611AB}" srcOrd="0" destOrd="0" presId="urn:microsoft.com/office/officeart/2005/8/layout/hList1"/>
    <dgm:cxn modelId="{8065ECAB-902F-4444-9ABE-AAFE2DA39113}" srcId="{560CE9E1-EC36-4C9B-B715-65AB4C9069EB}" destId="{56B9EB15-9387-484E-9153-92D0C583FF91}" srcOrd="2" destOrd="0" parTransId="{E674861C-07A6-4D59-A02E-97041F0F4BDE}" sibTransId="{21076C0D-D0E0-4DF4-A14E-3E9000E72139}"/>
    <dgm:cxn modelId="{91C056C5-D60C-4F81-89B7-C55E1B6947DC}" type="presOf" srcId="{560CE9E1-EC36-4C9B-B715-65AB4C9069EB}" destId="{17651B9F-2C10-4E91-AE22-86B9019DB3E2}" srcOrd="0" destOrd="0" presId="urn:microsoft.com/office/officeart/2005/8/layout/hList1"/>
    <dgm:cxn modelId="{B3557AD0-9928-4C8F-88D1-A0025A5503B7}" type="presParOf" srcId="{17651B9F-2C10-4E91-AE22-86B9019DB3E2}" destId="{52643DF4-EB77-406E-8120-E5D483C48C37}" srcOrd="0" destOrd="0" presId="urn:microsoft.com/office/officeart/2005/8/layout/hList1"/>
    <dgm:cxn modelId="{72703A06-75F3-4193-BD09-3DD7B9382969}" type="presParOf" srcId="{52643DF4-EB77-406E-8120-E5D483C48C37}" destId="{8D99B319-EB0F-464C-92B3-5689ECC611AB}" srcOrd="0" destOrd="0" presId="urn:microsoft.com/office/officeart/2005/8/layout/hList1"/>
    <dgm:cxn modelId="{9D05CDED-4F60-4E8B-88B8-D860D59966AB}" type="presParOf" srcId="{52643DF4-EB77-406E-8120-E5D483C48C37}" destId="{D0933124-5429-46CC-8A9C-0E1FECEBBF62}" srcOrd="1" destOrd="0" presId="urn:microsoft.com/office/officeart/2005/8/layout/hList1"/>
    <dgm:cxn modelId="{C02E9A3A-6DE4-4A55-AC1C-F970AE6C3A30}" type="presParOf" srcId="{17651B9F-2C10-4E91-AE22-86B9019DB3E2}" destId="{EB16CBED-9968-418D-B243-D0970A63FC7A}" srcOrd="1" destOrd="0" presId="urn:microsoft.com/office/officeart/2005/8/layout/hList1"/>
    <dgm:cxn modelId="{CF6FDE36-9711-4E5D-A453-B5DD690DDE46}" type="presParOf" srcId="{17651B9F-2C10-4E91-AE22-86B9019DB3E2}" destId="{944DC92F-6D0C-4C41-AC0B-8339E9FD0919}" srcOrd="2" destOrd="0" presId="urn:microsoft.com/office/officeart/2005/8/layout/hList1"/>
    <dgm:cxn modelId="{6AA2B108-E8D6-4829-9F00-3F1CA6C73F67}" type="presParOf" srcId="{944DC92F-6D0C-4C41-AC0B-8339E9FD0919}" destId="{D84D9399-68B8-4E17-963C-2289DB309DF2}" srcOrd="0" destOrd="0" presId="urn:microsoft.com/office/officeart/2005/8/layout/hList1"/>
    <dgm:cxn modelId="{026C6834-9564-47D8-8357-E948E61F064C}" type="presParOf" srcId="{944DC92F-6D0C-4C41-AC0B-8339E9FD0919}" destId="{20D7E20C-683E-4274-9243-B9F91FF915D1}" srcOrd="1" destOrd="0" presId="urn:microsoft.com/office/officeart/2005/8/layout/hList1"/>
    <dgm:cxn modelId="{EF075161-4106-418B-98F9-B4C9D28DCB4F}" type="presParOf" srcId="{17651B9F-2C10-4E91-AE22-86B9019DB3E2}" destId="{4B4A9524-5E38-4FF1-A0A8-F28B4FC6FF71}" srcOrd="3" destOrd="0" presId="urn:microsoft.com/office/officeart/2005/8/layout/hList1"/>
    <dgm:cxn modelId="{F5EB8371-95C0-4D33-973A-04E88801C474}" type="presParOf" srcId="{17651B9F-2C10-4E91-AE22-86B9019DB3E2}" destId="{3E1229B3-D619-4956-BE81-B084768BBE24}" srcOrd="4" destOrd="0" presId="urn:microsoft.com/office/officeart/2005/8/layout/hList1"/>
    <dgm:cxn modelId="{72CCF48D-9AFE-4B9F-AB7A-ABA5CA943EC6}" type="presParOf" srcId="{3E1229B3-D619-4956-BE81-B084768BBE24}" destId="{5E7F1FB3-7EC8-4532-BAB2-55B88C7B4AF5}" srcOrd="0" destOrd="0" presId="urn:microsoft.com/office/officeart/2005/8/layout/hList1"/>
    <dgm:cxn modelId="{F9A8F34B-3757-4CAA-A144-6247DD6BF995}" type="presParOf" srcId="{3E1229B3-D619-4956-BE81-B084768BBE24}" destId="{ECE79B1D-2B18-4AE4-8DA5-24CC6F19FBE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565454-CF97-47D7-AB2C-9CF472626739}"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s-PE"/>
        </a:p>
      </dgm:t>
    </dgm:pt>
    <dgm:pt modelId="{AA68F967-1CA8-44C2-BC94-256C942BA6B2}">
      <dgm:prSet phldrT="[Texto]" custT="1"/>
      <dgm:spPr/>
      <dgm:t>
        <a:bodyPr/>
        <a:lstStyle/>
        <a:p>
          <a:r>
            <a:rPr lang="es-ES" sz="1200" b="1" i="0" dirty="0"/>
            <a:t>Definir las actividades que componen el proceso</a:t>
          </a:r>
          <a:endParaRPr lang="es-PE" sz="1200" dirty="0"/>
        </a:p>
      </dgm:t>
    </dgm:pt>
    <dgm:pt modelId="{B9B0051B-2068-4C0A-8974-2FCD32C9AD3A}" type="parTrans" cxnId="{D5E2DCE1-620F-46A5-A064-8F9C9AB29DFF}">
      <dgm:prSet/>
      <dgm:spPr/>
      <dgm:t>
        <a:bodyPr/>
        <a:lstStyle/>
        <a:p>
          <a:endParaRPr lang="es-PE"/>
        </a:p>
      </dgm:t>
    </dgm:pt>
    <dgm:pt modelId="{F29A9C6A-9C30-4950-9B2F-591EA9DDE946}" type="sibTrans" cxnId="{D5E2DCE1-620F-46A5-A064-8F9C9AB29DFF}">
      <dgm:prSet/>
      <dgm:spPr/>
      <dgm:t>
        <a:bodyPr/>
        <a:lstStyle/>
        <a:p>
          <a:endParaRPr lang="es-PE"/>
        </a:p>
      </dgm:t>
    </dgm:pt>
    <dgm:pt modelId="{4120E650-773A-4231-BCB1-DE78E9B545CB}">
      <dgm:prSet phldrT="[Texto]" custT="1"/>
      <dgm:spPr/>
      <dgm:t>
        <a:bodyPr/>
        <a:lstStyle/>
        <a:p>
          <a:r>
            <a:rPr lang="es-ES" sz="1100" b="0" i="0" dirty="0"/>
            <a:t>Esto implica identificar todas las actividades y tareas que se deben realizar para completar un proceso.</a:t>
          </a:r>
          <a:endParaRPr lang="es-PE" sz="1100" dirty="0"/>
        </a:p>
      </dgm:t>
    </dgm:pt>
    <dgm:pt modelId="{D6912219-39D8-4459-B82C-8EEBCAC063E5}" type="parTrans" cxnId="{CD00E2FE-8C51-4E6C-99DC-500EFA6823E2}">
      <dgm:prSet/>
      <dgm:spPr/>
      <dgm:t>
        <a:bodyPr/>
        <a:lstStyle/>
        <a:p>
          <a:endParaRPr lang="es-PE"/>
        </a:p>
      </dgm:t>
    </dgm:pt>
    <dgm:pt modelId="{B775D883-BFEE-4664-A648-2A30A2A8FAC1}" type="sibTrans" cxnId="{CD00E2FE-8C51-4E6C-99DC-500EFA6823E2}">
      <dgm:prSet/>
      <dgm:spPr/>
      <dgm:t>
        <a:bodyPr/>
        <a:lstStyle/>
        <a:p>
          <a:endParaRPr lang="es-PE"/>
        </a:p>
      </dgm:t>
    </dgm:pt>
    <dgm:pt modelId="{7F27F6D1-8955-411D-B70D-575B75997530}">
      <dgm:prSet phldrT="[Texto]" custT="1"/>
      <dgm:spPr/>
      <dgm:t>
        <a:bodyPr/>
        <a:lstStyle/>
        <a:p>
          <a:r>
            <a:rPr lang="es-ES" sz="1200" b="1" i="0" dirty="0"/>
            <a:t>Identificar la interrelación con otros procesos</a:t>
          </a:r>
          <a:endParaRPr lang="es-PE" sz="1200" dirty="0"/>
        </a:p>
      </dgm:t>
    </dgm:pt>
    <dgm:pt modelId="{05171FC1-7833-4ABF-A1EB-EE3BFE5648F6}" type="parTrans" cxnId="{882136E9-DE27-45A7-ABCF-6B3E38F5CE76}">
      <dgm:prSet/>
      <dgm:spPr/>
      <dgm:t>
        <a:bodyPr/>
        <a:lstStyle/>
        <a:p>
          <a:endParaRPr lang="es-PE"/>
        </a:p>
      </dgm:t>
    </dgm:pt>
    <dgm:pt modelId="{31D68227-C6C5-473E-839F-1FF80D2672DE}" type="sibTrans" cxnId="{882136E9-DE27-45A7-ABCF-6B3E38F5CE76}">
      <dgm:prSet/>
      <dgm:spPr/>
      <dgm:t>
        <a:bodyPr/>
        <a:lstStyle/>
        <a:p>
          <a:endParaRPr lang="es-PE"/>
        </a:p>
      </dgm:t>
    </dgm:pt>
    <dgm:pt modelId="{FE066DE2-06C0-4250-B407-5AAEBC16F748}">
      <dgm:prSet phldrT="[Texto]" custT="1"/>
      <dgm:spPr/>
      <dgm:t>
        <a:bodyPr/>
        <a:lstStyle/>
        <a:p>
          <a:r>
            <a:rPr lang="es-ES" sz="1100" b="0" i="0" dirty="0"/>
            <a:t>Es importante entender cómo cada proceso se relaciona e interactúa con los demás dentro de la organización.</a:t>
          </a:r>
          <a:endParaRPr lang="es-PE" sz="1100" dirty="0"/>
        </a:p>
      </dgm:t>
    </dgm:pt>
    <dgm:pt modelId="{0D59C714-D1D3-4204-9241-CBF768DD3585}" type="parTrans" cxnId="{7964C4AD-FD52-49A9-915B-309F16024AA9}">
      <dgm:prSet/>
      <dgm:spPr/>
      <dgm:t>
        <a:bodyPr/>
        <a:lstStyle/>
        <a:p>
          <a:endParaRPr lang="es-PE"/>
        </a:p>
      </dgm:t>
    </dgm:pt>
    <dgm:pt modelId="{8C795ADB-488B-43D4-B9BB-DFD8C894F969}" type="sibTrans" cxnId="{7964C4AD-FD52-49A9-915B-309F16024AA9}">
      <dgm:prSet/>
      <dgm:spPr/>
      <dgm:t>
        <a:bodyPr/>
        <a:lstStyle/>
        <a:p>
          <a:endParaRPr lang="es-PE"/>
        </a:p>
      </dgm:t>
    </dgm:pt>
    <dgm:pt modelId="{E4F18D57-9072-4682-B8C9-AEF824BCD18A}">
      <dgm:prSet phldrT="[Texto]" custT="1"/>
      <dgm:spPr/>
      <dgm:t>
        <a:bodyPr/>
        <a:lstStyle/>
        <a:p>
          <a:r>
            <a:rPr lang="es-ES" sz="1200" b="1" i="0" dirty="0"/>
            <a:t>Definir las responsabilidades respecto al proceso</a:t>
          </a:r>
          <a:endParaRPr lang="es-PE" sz="1200" dirty="0"/>
        </a:p>
      </dgm:t>
    </dgm:pt>
    <dgm:pt modelId="{1FFB0ED1-D396-4EE8-81A9-D989AD3AB6DD}" type="parTrans" cxnId="{89AA9EBB-9286-4A17-AF43-27DFF6180767}">
      <dgm:prSet/>
      <dgm:spPr/>
      <dgm:t>
        <a:bodyPr/>
        <a:lstStyle/>
        <a:p>
          <a:endParaRPr lang="es-PE"/>
        </a:p>
      </dgm:t>
    </dgm:pt>
    <dgm:pt modelId="{41F7FCF2-D607-461E-AD64-5659DBAA380A}" type="sibTrans" cxnId="{89AA9EBB-9286-4A17-AF43-27DFF6180767}">
      <dgm:prSet/>
      <dgm:spPr/>
      <dgm:t>
        <a:bodyPr/>
        <a:lstStyle/>
        <a:p>
          <a:endParaRPr lang="es-PE"/>
        </a:p>
      </dgm:t>
    </dgm:pt>
    <dgm:pt modelId="{183E5EBA-3E96-4D49-B5C2-AB6AD6CC68FE}">
      <dgm:prSet phldrT="[Texto]" custT="1"/>
      <dgm:spPr/>
      <dgm:t>
        <a:bodyPr/>
        <a:lstStyle/>
        <a:p>
          <a:r>
            <a:rPr lang="es-ES" sz="1100" b="0" i="0" dirty="0"/>
            <a:t>Se debe asignar a una persona o equipo la responsabilidad de supervisar y gestionar cada proceso.</a:t>
          </a:r>
          <a:endParaRPr lang="es-PE" sz="1100" dirty="0"/>
        </a:p>
      </dgm:t>
    </dgm:pt>
    <dgm:pt modelId="{03D7B390-F971-4E5B-A331-3FD559B08B4D}" type="parTrans" cxnId="{DD8C33B6-07C6-4D67-95F6-9AB78905C238}">
      <dgm:prSet/>
      <dgm:spPr/>
      <dgm:t>
        <a:bodyPr/>
        <a:lstStyle/>
        <a:p>
          <a:endParaRPr lang="es-PE"/>
        </a:p>
      </dgm:t>
    </dgm:pt>
    <dgm:pt modelId="{27571190-2343-4C65-8362-90F1B5D826EC}" type="sibTrans" cxnId="{DD8C33B6-07C6-4D67-95F6-9AB78905C238}">
      <dgm:prSet/>
      <dgm:spPr/>
      <dgm:t>
        <a:bodyPr/>
        <a:lstStyle/>
        <a:p>
          <a:endParaRPr lang="es-PE"/>
        </a:p>
      </dgm:t>
    </dgm:pt>
    <dgm:pt modelId="{5E4C6A8F-0DAF-4FF3-9E44-7C1F4C265294}">
      <dgm:prSet phldrT="[Texto]" custT="1"/>
      <dgm:spPr/>
      <dgm:t>
        <a:bodyPr/>
        <a:lstStyle/>
        <a:p>
          <a:r>
            <a:rPr lang="es-ES" sz="1200" b="1" i="0" dirty="0"/>
            <a:t>Analizar y medir los resultados de la capacidad y eficacia del proceso</a:t>
          </a:r>
          <a:endParaRPr lang="es-PE" sz="1200" dirty="0"/>
        </a:p>
      </dgm:t>
    </dgm:pt>
    <dgm:pt modelId="{34DE937A-BEEF-40A9-9E0C-FFBC873470FF}" type="parTrans" cxnId="{279E0574-C7D7-4B89-9AC8-35F6D22A8EB7}">
      <dgm:prSet/>
      <dgm:spPr/>
      <dgm:t>
        <a:bodyPr/>
        <a:lstStyle/>
        <a:p>
          <a:endParaRPr lang="es-PE"/>
        </a:p>
      </dgm:t>
    </dgm:pt>
    <dgm:pt modelId="{A038F14F-C38B-485C-902C-9CCD566A7F55}" type="sibTrans" cxnId="{279E0574-C7D7-4B89-9AC8-35F6D22A8EB7}">
      <dgm:prSet/>
      <dgm:spPr/>
      <dgm:t>
        <a:bodyPr/>
        <a:lstStyle/>
        <a:p>
          <a:endParaRPr lang="es-PE"/>
        </a:p>
      </dgm:t>
    </dgm:pt>
    <dgm:pt modelId="{69C5A1F4-25B8-4505-971D-42D8DD21636E}">
      <dgm:prSet phldrT="[Texto]" custT="1"/>
      <dgm:spPr/>
      <dgm:t>
        <a:bodyPr/>
        <a:lstStyle/>
        <a:p>
          <a:r>
            <a:rPr lang="es-ES" sz="1100" b="0" i="0" dirty="0"/>
            <a:t>Esto implica establecer indicadores de desempeño y utilizarlos para evaluar la eficacia del proceso.</a:t>
          </a:r>
          <a:endParaRPr lang="es-PE" sz="1100" dirty="0"/>
        </a:p>
      </dgm:t>
    </dgm:pt>
    <dgm:pt modelId="{1993EEE0-DB82-4A21-B9F1-6B6769FD1446}" type="parTrans" cxnId="{8C632774-5E16-48E1-96F1-AA6B579B8B97}">
      <dgm:prSet/>
      <dgm:spPr/>
      <dgm:t>
        <a:bodyPr/>
        <a:lstStyle/>
        <a:p>
          <a:endParaRPr lang="es-PE"/>
        </a:p>
      </dgm:t>
    </dgm:pt>
    <dgm:pt modelId="{714E0192-99FA-4A05-B9FE-53A5AC3238F1}" type="sibTrans" cxnId="{8C632774-5E16-48E1-96F1-AA6B579B8B97}">
      <dgm:prSet/>
      <dgm:spPr/>
      <dgm:t>
        <a:bodyPr/>
        <a:lstStyle/>
        <a:p>
          <a:endParaRPr lang="es-PE"/>
        </a:p>
      </dgm:t>
    </dgm:pt>
    <dgm:pt modelId="{03C48C3F-B49D-4DAB-B22B-F070CB3EC911}">
      <dgm:prSet phldrT="[Texto]" custT="1"/>
      <dgm:spPr/>
      <dgm:t>
        <a:bodyPr/>
        <a:lstStyle/>
        <a:p>
          <a:endParaRPr lang="es-PE" sz="1100" dirty="0"/>
        </a:p>
      </dgm:t>
    </dgm:pt>
    <dgm:pt modelId="{C6FAC843-F3A9-411A-BB62-5C727516F691}" type="parTrans" cxnId="{BD03100C-C3AB-41AD-9D3C-DB94C832E2E5}">
      <dgm:prSet/>
      <dgm:spPr/>
      <dgm:t>
        <a:bodyPr/>
        <a:lstStyle/>
        <a:p>
          <a:endParaRPr lang="es-PE"/>
        </a:p>
      </dgm:t>
    </dgm:pt>
    <dgm:pt modelId="{3911655B-A217-460E-A443-6CBFB4FCF160}" type="sibTrans" cxnId="{BD03100C-C3AB-41AD-9D3C-DB94C832E2E5}">
      <dgm:prSet/>
      <dgm:spPr/>
      <dgm:t>
        <a:bodyPr/>
        <a:lstStyle/>
        <a:p>
          <a:endParaRPr lang="es-PE"/>
        </a:p>
      </dgm:t>
    </dgm:pt>
    <dgm:pt modelId="{2C34056A-A917-4AA4-8E35-8610861E39C0}">
      <dgm:prSet phldrT="[Texto]" custT="1"/>
      <dgm:spPr/>
      <dgm:t>
        <a:bodyPr/>
        <a:lstStyle/>
        <a:p>
          <a:endParaRPr lang="es-PE" sz="1100" dirty="0"/>
        </a:p>
      </dgm:t>
    </dgm:pt>
    <dgm:pt modelId="{7F33B3A4-4DE2-425F-90D1-C74D112D07BE}" type="parTrans" cxnId="{7A239508-9AF3-406E-9401-AFFDB1C7AE3D}">
      <dgm:prSet/>
      <dgm:spPr/>
      <dgm:t>
        <a:bodyPr/>
        <a:lstStyle/>
        <a:p>
          <a:endParaRPr lang="es-PE"/>
        </a:p>
      </dgm:t>
    </dgm:pt>
    <dgm:pt modelId="{F72326C0-2746-4AA6-AC88-4EB87324249E}" type="sibTrans" cxnId="{7A239508-9AF3-406E-9401-AFFDB1C7AE3D}">
      <dgm:prSet/>
      <dgm:spPr/>
      <dgm:t>
        <a:bodyPr/>
        <a:lstStyle/>
        <a:p>
          <a:endParaRPr lang="es-PE"/>
        </a:p>
      </dgm:t>
    </dgm:pt>
    <dgm:pt modelId="{8FC2E035-245A-4D0E-93BA-F9A63F8484B6}">
      <dgm:prSet phldrT="[Texto]" custT="1"/>
      <dgm:spPr/>
      <dgm:t>
        <a:bodyPr/>
        <a:lstStyle/>
        <a:p>
          <a:endParaRPr lang="es-PE" sz="1100" dirty="0"/>
        </a:p>
      </dgm:t>
    </dgm:pt>
    <dgm:pt modelId="{134C027D-B681-4E9B-A155-E723125C5E38}" type="parTrans" cxnId="{C71DE649-3792-4FE2-86C8-324DD0BEE4F9}">
      <dgm:prSet/>
      <dgm:spPr/>
      <dgm:t>
        <a:bodyPr/>
        <a:lstStyle/>
        <a:p>
          <a:endParaRPr lang="es-PE"/>
        </a:p>
      </dgm:t>
    </dgm:pt>
    <dgm:pt modelId="{E62606F8-CA48-4F42-B65E-6C13B9A7B816}" type="sibTrans" cxnId="{C71DE649-3792-4FE2-86C8-324DD0BEE4F9}">
      <dgm:prSet/>
      <dgm:spPr/>
      <dgm:t>
        <a:bodyPr/>
        <a:lstStyle/>
        <a:p>
          <a:endParaRPr lang="es-PE"/>
        </a:p>
      </dgm:t>
    </dgm:pt>
    <dgm:pt modelId="{76D50ED8-D5D2-46AB-90B4-501BA5902883}">
      <dgm:prSet phldrT="[Texto]" custT="1"/>
      <dgm:spPr/>
      <dgm:t>
        <a:bodyPr/>
        <a:lstStyle/>
        <a:p>
          <a:endParaRPr lang="es-PE" sz="1100" dirty="0"/>
        </a:p>
      </dgm:t>
    </dgm:pt>
    <dgm:pt modelId="{40003F2F-152C-431C-A885-E6B5A7AFF48F}" type="parTrans" cxnId="{6ED059C4-0BEA-438F-B1A5-11035F07008C}">
      <dgm:prSet/>
      <dgm:spPr/>
      <dgm:t>
        <a:bodyPr/>
        <a:lstStyle/>
        <a:p>
          <a:endParaRPr lang="es-PE"/>
        </a:p>
      </dgm:t>
    </dgm:pt>
    <dgm:pt modelId="{5AE02B84-8034-4F89-956C-A129D7F9A989}" type="sibTrans" cxnId="{6ED059C4-0BEA-438F-B1A5-11035F07008C}">
      <dgm:prSet/>
      <dgm:spPr/>
      <dgm:t>
        <a:bodyPr/>
        <a:lstStyle/>
        <a:p>
          <a:endParaRPr lang="es-PE"/>
        </a:p>
      </dgm:t>
    </dgm:pt>
    <dgm:pt modelId="{4F684CBF-CADA-49A7-AA07-77C1F161B724}" type="pres">
      <dgm:prSet presAssocID="{B0565454-CF97-47D7-AB2C-9CF472626739}" presName="Name0" presStyleCnt="0">
        <dgm:presLayoutVars>
          <dgm:dir/>
          <dgm:resizeHandles val="exact"/>
        </dgm:presLayoutVars>
      </dgm:prSet>
      <dgm:spPr/>
    </dgm:pt>
    <dgm:pt modelId="{4F494F15-08F1-43E8-8B11-DB262BCEB7D4}" type="pres">
      <dgm:prSet presAssocID="{AA68F967-1CA8-44C2-BC94-256C942BA6B2}" presName="node" presStyleLbl="node1" presStyleIdx="0" presStyleCnt="4">
        <dgm:presLayoutVars>
          <dgm:bulletEnabled val="1"/>
        </dgm:presLayoutVars>
      </dgm:prSet>
      <dgm:spPr/>
    </dgm:pt>
    <dgm:pt modelId="{CE64E7DF-FAA9-4BD1-A90C-A0FEA1C569FE}" type="pres">
      <dgm:prSet presAssocID="{F29A9C6A-9C30-4950-9B2F-591EA9DDE946}" presName="sibTrans" presStyleCnt="0"/>
      <dgm:spPr/>
    </dgm:pt>
    <dgm:pt modelId="{B4EECD03-A126-485C-AAFE-ACBFC989C1AE}" type="pres">
      <dgm:prSet presAssocID="{7F27F6D1-8955-411D-B70D-575B75997530}" presName="node" presStyleLbl="node1" presStyleIdx="1" presStyleCnt="4">
        <dgm:presLayoutVars>
          <dgm:bulletEnabled val="1"/>
        </dgm:presLayoutVars>
      </dgm:prSet>
      <dgm:spPr/>
    </dgm:pt>
    <dgm:pt modelId="{94450EB8-A743-42F1-B062-D94500A5DD32}" type="pres">
      <dgm:prSet presAssocID="{31D68227-C6C5-473E-839F-1FF80D2672DE}" presName="sibTrans" presStyleCnt="0"/>
      <dgm:spPr/>
    </dgm:pt>
    <dgm:pt modelId="{7B56460C-511F-40FB-ACC2-6FBCC703B52C}" type="pres">
      <dgm:prSet presAssocID="{E4F18D57-9072-4682-B8C9-AEF824BCD18A}" presName="node" presStyleLbl="node1" presStyleIdx="2" presStyleCnt="4">
        <dgm:presLayoutVars>
          <dgm:bulletEnabled val="1"/>
        </dgm:presLayoutVars>
      </dgm:prSet>
      <dgm:spPr/>
    </dgm:pt>
    <dgm:pt modelId="{5C7A001C-D5BD-4DE0-9980-A059FFA00EEE}" type="pres">
      <dgm:prSet presAssocID="{41F7FCF2-D607-461E-AD64-5659DBAA380A}" presName="sibTrans" presStyleCnt="0"/>
      <dgm:spPr/>
    </dgm:pt>
    <dgm:pt modelId="{B2A56688-846B-4FB8-9204-D26E0F4E387F}" type="pres">
      <dgm:prSet presAssocID="{5E4C6A8F-0DAF-4FF3-9E44-7C1F4C265294}" presName="node" presStyleLbl="node1" presStyleIdx="3" presStyleCnt="4">
        <dgm:presLayoutVars>
          <dgm:bulletEnabled val="1"/>
        </dgm:presLayoutVars>
      </dgm:prSet>
      <dgm:spPr/>
    </dgm:pt>
  </dgm:ptLst>
  <dgm:cxnLst>
    <dgm:cxn modelId="{2A3E7A07-E535-4C51-8BCC-40EB148A6017}" type="presOf" srcId="{7F27F6D1-8955-411D-B70D-575B75997530}" destId="{B4EECD03-A126-485C-AAFE-ACBFC989C1AE}" srcOrd="0" destOrd="0" presId="urn:microsoft.com/office/officeart/2005/8/layout/hList6"/>
    <dgm:cxn modelId="{7A239508-9AF3-406E-9401-AFFDB1C7AE3D}" srcId="{7F27F6D1-8955-411D-B70D-575B75997530}" destId="{2C34056A-A917-4AA4-8E35-8610861E39C0}" srcOrd="0" destOrd="0" parTransId="{7F33B3A4-4DE2-425F-90D1-C74D112D07BE}" sibTransId="{F72326C0-2746-4AA6-AC88-4EB87324249E}"/>
    <dgm:cxn modelId="{BD03100C-C3AB-41AD-9D3C-DB94C832E2E5}" srcId="{AA68F967-1CA8-44C2-BC94-256C942BA6B2}" destId="{03C48C3F-B49D-4DAB-B22B-F070CB3EC911}" srcOrd="0" destOrd="0" parTransId="{C6FAC843-F3A9-411A-BB62-5C727516F691}" sibTransId="{3911655B-A217-460E-A443-6CBFB4FCF160}"/>
    <dgm:cxn modelId="{E04C711F-2EC5-428F-9925-073AE4C5BD09}" type="presOf" srcId="{5E4C6A8F-0DAF-4FF3-9E44-7C1F4C265294}" destId="{B2A56688-846B-4FB8-9204-D26E0F4E387F}" srcOrd="0" destOrd="0" presId="urn:microsoft.com/office/officeart/2005/8/layout/hList6"/>
    <dgm:cxn modelId="{FD48443D-454B-453F-A1D9-71A98BFE7920}" type="presOf" srcId="{8FC2E035-245A-4D0E-93BA-F9A63F8484B6}" destId="{7B56460C-511F-40FB-ACC2-6FBCC703B52C}" srcOrd="0" destOrd="1" presId="urn:microsoft.com/office/officeart/2005/8/layout/hList6"/>
    <dgm:cxn modelId="{102AB463-16EA-40A8-A673-5DEDA76F2227}" type="presOf" srcId="{E4F18D57-9072-4682-B8C9-AEF824BCD18A}" destId="{7B56460C-511F-40FB-ACC2-6FBCC703B52C}" srcOrd="0" destOrd="0" presId="urn:microsoft.com/office/officeart/2005/8/layout/hList6"/>
    <dgm:cxn modelId="{C71DE649-3792-4FE2-86C8-324DD0BEE4F9}" srcId="{E4F18D57-9072-4682-B8C9-AEF824BCD18A}" destId="{8FC2E035-245A-4D0E-93BA-F9A63F8484B6}" srcOrd="0" destOrd="0" parTransId="{134C027D-B681-4E9B-A155-E723125C5E38}" sibTransId="{E62606F8-CA48-4F42-B65E-6C13B9A7B816}"/>
    <dgm:cxn modelId="{76BBFB4A-2FF2-4FF0-B69A-D1E6D1B56308}" type="presOf" srcId="{2C34056A-A917-4AA4-8E35-8610861E39C0}" destId="{B4EECD03-A126-485C-AAFE-ACBFC989C1AE}" srcOrd="0" destOrd="1" presId="urn:microsoft.com/office/officeart/2005/8/layout/hList6"/>
    <dgm:cxn modelId="{279E0574-C7D7-4B89-9AC8-35F6D22A8EB7}" srcId="{B0565454-CF97-47D7-AB2C-9CF472626739}" destId="{5E4C6A8F-0DAF-4FF3-9E44-7C1F4C265294}" srcOrd="3" destOrd="0" parTransId="{34DE937A-BEEF-40A9-9E0C-FFBC873470FF}" sibTransId="{A038F14F-C38B-485C-902C-9CCD566A7F55}"/>
    <dgm:cxn modelId="{8C632774-5E16-48E1-96F1-AA6B579B8B97}" srcId="{5E4C6A8F-0DAF-4FF3-9E44-7C1F4C265294}" destId="{69C5A1F4-25B8-4505-971D-42D8DD21636E}" srcOrd="1" destOrd="0" parTransId="{1993EEE0-DB82-4A21-B9F1-6B6769FD1446}" sibTransId="{714E0192-99FA-4A05-B9FE-53A5AC3238F1}"/>
    <dgm:cxn modelId="{BBCCCC54-1022-476C-9CAE-F85C53CCB77F}" type="presOf" srcId="{FE066DE2-06C0-4250-B407-5AAEBC16F748}" destId="{B4EECD03-A126-485C-AAFE-ACBFC989C1AE}" srcOrd="0" destOrd="2" presId="urn:microsoft.com/office/officeart/2005/8/layout/hList6"/>
    <dgm:cxn modelId="{9648A176-0D95-4F22-A705-7689F748D46D}" type="presOf" srcId="{69C5A1F4-25B8-4505-971D-42D8DD21636E}" destId="{B2A56688-846B-4FB8-9204-D26E0F4E387F}" srcOrd="0" destOrd="2" presId="urn:microsoft.com/office/officeart/2005/8/layout/hList6"/>
    <dgm:cxn modelId="{B1337D86-84FA-4F8A-B7B6-539D893F376C}" type="presOf" srcId="{B0565454-CF97-47D7-AB2C-9CF472626739}" destId="{4F684CBF-CADA-49A7-AA07-77C1F161B724}" srcOrd="0" destOrd="0" presId="urn:microsoft.com/office/officeart/2005/8/layout/hList6"/>
    <dgm:cxn modelId="{B1B4EA9B-ED7C-491D-8201-9736308972E8}" type="presOf" srcId="{4120E650-773A-4231-BCB1-DE78E9B545CB}" destId="{4F494F15-08F1-43E8-8B11-DB262BCEB7D4}" srcOrd="0" destOrd="2" presId="urn:microsoft.com/office/officeart/2005/8/layout/hList6"/>
    <dgm:cxn modelId="{7964C4AD-FD52-49A9-915B-309F16024AA9}" srcId="{7F27F6D1-8955-411D-B70D-575B75997530}" destId="{FE066DE2-06C0-4250-B407-5AAEBC16F748}" srcOrd="1" destOrd="0" parTransId="{0D59C714-D1D3-4204-9241-CBF768DD3585}" sibTransId="{8C795ADB-488B-43D4-B9BB-DFD8C894F969}"/>
    <dgm:cxn modelId="{DD8C33B6-07C6-4D67-95F6-9AB78905C238}" srcId="{E4F18D57-9072-4682-B8C9-AEF824BCD18A}" destId="{183E5EBA-3E96-4D49-B5C2-AB6AD6CC68FE}" srcOrd="1" destOrd="0" parTransId="{03D7B390-F971-4E5B-A331-3FD559B08B4D}" sibTransId="{27571190-2343-4C65-8362-90F1B5D826EC}"/>
    <dgm:cxn modelId="{89AA9EBB-9286-4A17-AF43-27DFF6180767}" srcId="{B0565454-CF97-47D7-AB2C-9CF472626739}" destId="{E4F18D57-9072-4682-B8C9-AEF824BCD18A}" srcOrd="2" destOrd="0" parTransId="{1FFB0ED1-D396-4EE8-81A9-D989AD3AB6DD}" sibTransId="{41F7FCF2-D607-461E-AD64-5659DBAA380A}"/>
    <dgm:cxn modelId="{6ED059C4-0BEA-438F-B1A5-11035F07008C}" srcId="{5E4C6A8F-0DAF-4FF3-9E44-7C1F4C265294}" destId="{76D50ED8-D5D2-46AB-90B4-501BA5902883}" srcOrd="0" destOrd="0" parTransId="{40003F2F-152C-431C-A885-E6B5A7AFF48F}" sibTransId="{5AE02B84-8034-4F89-956C-A129D7F9A989}"/>
    <dgm:cxn modelId="{DC9B25CC-BADB-4ECA-8BAA-31BE0015C98A}" type="presOf" srcId="{03C48C3F-B49D-4DAB-B22B-F070CB3EC911}" destId="{4F494F15-08F1-43E8-8B11-DB262BCEB7D4}" srcOrd="0" destOrd="1" presId="urn:microsoft.com/office/officeart/2005/8/layout/hList6"/>
    <dgm:cxn modelId="{D5E2DCE1-620F-46A5-A064-8F9C9AB29DFF}" srcId="{B0565454-CF97-47D7-AB2C-9CF472626739}" destId="{AA68F967-1CA8-44C2-BC94-256C942BA6B2}" srcOrd="0" destOrd="0" parTransId="{B9B0051B-2068-4C0A-8974-2FCD32C9AD3A}" sibTransId="{F29A9C6A-9C30-4950-9B2F-591EA9DDE946}"/>
    <dgm:cxn modelId="{882136E9-DE27-45A7-ABCF-6B3E38F5CE76}" srcId="{B0565454-CF97-47D7-AB2C-9CF472626739}" destId="{7F27F6D1-8955-411D-B70D-575B75997530}" srcOrd="1" destOrd="0" parTransId="{05171FC1-7833-4ABF-A1EB-EE3BFE5648F6}" sibTransId="{31D68227-C6C5-473E-839F-1FF80D2672DE}"/>
    <dgm:cxn modelId="{0AB7A9EC-BBF0-44F5-8DA1-B896A60B43AD}" type="presOf" srcId="{183E5EBA-3E96-4D49-B5C2-AB6AD6CC68FE}" destId="{7B56460C-511F-40FB-ACC2-6FBCC703B52C}" srcOrd="0" destOrd="2" presId="urn:microsoft.com/office/officeart/2005/8/layout/hList6"/>
    <dgm:cxn modelId="{F6B013F6-E1DA-4283-9E0A-B8C88FB4A16F}" type="presOf" srcId="{AA68F967-1CA8-44C2-BC94-256C942BA6B2}" destId="{4F494F15-08F1-43E8-8B11-DB262BCEB7D4}" srcOrd="0" destOrd="0" presId="urn:microsoft.com/office/officeart/2005/8/layout/hList6"/>
    <dgm:cxn modelId="{B298CFFA-44FB-44AE-9E73-3A7FD228FC2C}" type="presOf" srcId="{76D50ED8-D5D2-46AB-90B4-501BA5902883}" destId="{B2A56688-846B-4FB8-9204-D26E0F4E387F}" srcOrd="0" destOrd="1" presId="urn:microsoft.com/office/officeart/2005/8/layout/hList6"/>
    <dgm:cxn modelId="{CD00E2FE-8C51-4E6C-99DC-500EFA6823E2}" srcId="{AA68F967-1CA8-44C2-BC94-256C942BA6B2}" destId="{4120E650-773A-4231-BCB1-DE78E9B545CB}" srcOrd="1" destOrd="0" parTransId="{D6912219-39D8-4459-B82C-8EEBCAC063E5}" sibTransId="{B775D883-BFEE-4664-A648-2A30A2A8FAC1}"/>
    <dgm:cxn modelId="{DCA2975A-C5D5-43BF-8A41-213585033E89}" type="presParOf" srcId="{4F684CBF-CADA-49A7-AA07-77C1F161B724}" destId="{4F494F15-08F1-43E8-8B11-DB262BCEB7D4}" srcOrd="0" destOrd="0" presId="urn:microsoft.com/office/officeart/2005/8/layout/hList6"/>
    <dgm:cxn modelId="{3FE0EFC8-2096-4A0F-AD7C-38F01468DD21}" type="presParOf" srcId="{4F684CBF-CADA-49A7-AA07-77C1F161B724}" destId="{CE64E7DF-FAA9-4BD1-A90C-A0FEA1C569FE}" srcOrd="1" destOrd="0" presId="urn:microsoft.com/office/officeart/2005/8/layout/hList6"/>
    <dgm:cxn modelId="{49B0B715-FE92-4BE4-9D14-D79C3D73EEA8}" type="presParOf" srcId="{4F684CBF-CADA-49A7-AA07-77C1F161B724}" destId="{B4EECD03-A126-485C-AAFE-ACBFC989C1AE}" srcOrd="2" destOrd="0" presId="urn:microsoft.com/office/officeart/2005/8/layout/hList6"/>
    <dgm:cxn modelId="{1EFE22AC-1C40-4E79-A0EE-63DC0B4F1A7C}" type="presParOf" srcId="{4F684CBF-CADA-49A7-AA07-77C1F161B724}" destId="{94450EB8-A743-42F1-B062-D94500A5DD32}" srcOrd="3" destOrd="0" presId="urn:microsoft.com/office/officeart/2005/8/layout/hList6"/>
    <dgm:cxn modelId="{5C28AF5E-50DA-41DD-BE0B-621C2DB06E65}" type="presParOf" srcId="{4F684CBF-CADA-49A7-AA07-77C1F161B724}" destId="{7B56460C-511F-40FB-ACC2-6FBCC703B52C}" srcOrd="4" destOrd="0" presId="urn:microsoft.com/office/officeart/2005/8/layout/hList6"/>
    <dgm:cxn modelId="{CE27D08F-8661-4BE3-A3D6-3765FA579AA5}" type="presParOf" srcId="{4F684CBF-CADA-49A7-AA07-77C1F161B724}" destId="{5C7A001C-D5BD-4DE0-9980-A059FFA00EEE}" srcOrd="5" destOrd="0" presId="urn:microsoft.com/office/officeart/2005/8/layout/hList6"/>
    <dgm:cxn modelId="{C858FA97-1766-46EC-A1B1-37ECBB895833}" type="presParOf" srcId="{4F684CBF-CADA-49A7-AA07-77C1F161B724}" destId="{B2A56688-846B-4FB8-9204-D26E0F4E387F}"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565454-CF97-47D7-AB2C-9CF472626739}"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s-PE"/>
        </a:p>
      </dgm:t>
    </dgm:pt>
    <dgm:pt modelId="{AA68F967-1CA8-44C2-BC94-256C942BA6B2}">
      <dgm:prSet phldrT="[Texto]" custT="1"/>
      <dgm:spPr/>
      <dgm:t>
        <a:bodyPr/>
        <a:lstStyle/>
        <a:p>
          <a:r>
            <a:rPr lang="es-ES" sz="1200" b="1" i="0" dirty="0"/>
            <a:t>Establecer las entradas de proceso requeridas y las salidas previstas</a:t>
          </a:r>
          <a:endParaRPr lang="es-PE" sz="1200" dirty="0"/>
        </a:p>
      </dgm:t>
    </dgm:pt>
    <dgm:pt modelId="{B9B0051B-2068-4C0A-8974-2FCD32C9AD3A}" type="parTrans" cxnId="{D5E2DCE1-620F-46A5-A064-8F9C9AB29DFF}">
      <dgm:prSet/>
      <dgm:spPr/>
      <dgm:t>
        <a:bodyPr/>
        <a:lstStyle/>
        <a:p>
          <a:endParaRPr lang="es-PE"/>
        </a:p>
      </dgm:t>
    </dgm:pt>
    <dgm:pt modelId="{F29A9C6A-9C30-4950-9B2F-591EA9DDE946}" type="sibTrans" cxnId="{D5E2DCE1-620F-46A5-A064-8F9C9AB29DFF}">
      <dgm:prSet/>
      <dgm:spPr/>
      <dgm:t>
        <a:bodyPr/>
        <a:lstStyle/>
        <a:p>
          <a:endParaRPr lang="es-PE"/>
        </a:p>
      </dgm:t>
    </dgm:pt>
    <dgm:pt modelId="{4120E650-773A-4231-BCB1-DE78E9B545CB}">
      <dgm:prSet phldrT="[Texto]" custT="1"/>
      <dgm:spPr/>
      <dgm:t>
        <a:bodyPr/>
        <a:lstStyle/>
        <a:p>
          <a:r>
            <a:rPr lang="es-ES" sz="1100" b="0" i="0" dirty="0"/>
            <a:t>Esto implica identificar qué recursos se necesitan para llevar a cabo el proceso y qué resultados se esperan.</a:t>
          </a:r>
          <a:endParaRPr lang="es-PE" sz="1100" dirty="0"/>
        </a:p>
      </dgm:t>
    </dgm:pt>
    <dgm:pt modelId="{D6912219-39D8-4459-B82C-8EEBCAC063E5}" type="parTrans" cxnId="{CD00E2FE-8C51-4E6C-99DC-500EFA6823E2}">
      <dgm:prSet/>
      <dgm:spPr/>
      <dgm:t>
        <a:bodyPr/>
        <a:lstStyle/>
        <a:p>
          <a:endParaRPr lang="es-PE"/>
        </a:p>
      </dgm:t>
    </dgm:pt>
    <dgm:pt modelId="{B775D883-BFEE-4664-A648-2A30A2A8FAC1}" type="sibTrans" cxnId="{CD00E2FE-8C51-4E6C-99DC-500EFA6823E2}">
      <dgm:prSet/>
      <dgm:spPr/>
      <dgm:t>
        <a:bodyPr/>
        <a:lstStyle/>
        <a:p>
          <a:endParaRPr lang="es-PE"/>
        </a:p>
      </dgm:t>
    </dgm:pt>
    <dgm:pt modelId="{7F27F6D1-8955-411D-B70D-575B75997530}">
      <dgm:prSet phldrT="[Texto]" custT="1"/>
      <dgm:spPr/>
      <dgm:t>
        <a:bodyPr/>
        <a:lstStyle/>
        <a:p>
          <a:r>
            <a:rPr lang="es-ES" sz="1200" b="1" i="0" dirty="0"/>
            <a:t>Identificar los clientes y sus requisitos</a:t>
          </a:r>
          <a:endParaRPr lang="es-PE" sz="1200" dirty="0"/>
        </a:p>
      </dgm:t>
    </dgm:pt>
    <dgm:pt modelId="{05171FC1-7833-4ABF-A1EB-EE3BFE5648F6}" type="parTrans" cxnId="{882136E9-DE27-45A7-ABCF-6B3E38F5CE76}">
      <dgm:prSet/>
      <dgm:spPr/>
      <dgm:t>
        <a:bodyPr/>
        <a:lstStyle/>
        <a:p>
          <a:endParaRPr lang="es-PE"/>
        </a:p>
      </dgm:t>
    </dgm:pt>
    <dgm:pt modelId="{31D68227-C6C5-473E-839F-1FF80D2672DE}" type="sibTrans" cxnId="{882136E9-DE27-45A7-ABCF-6B3E38F5CE76}">
      <dgm:prSet/>
      <dgm:spPr/>
      <dgm:t>
        <a:bodyPr/>
        <a:lstStyle/>
        <a:p>
          <a:endParaRPr lang="es-PE"/>
        </a:p>
      </dgm:t>
    </dgm:pt>
    <dgm:pt modelId="{FE066DE2-06C0-4250-B407-5AAEBC16F748}">
      <dgm:prSet phldrT="[Texto]" custT="1"/>
      <dgm:spPr/>
      <dgm:t>
        <a:bodyPr/>
        <a:lstStyle/>
        <a:p>
          <a:r>
            <a:rPr lang="es-ES" sz="1100" b="0" i="0"/>
            <a:t>Es importante entender quiénes son los clientes del proceso y qué necesitan o esperan de él.</a:t>
          </a:r>
          <a:endParaRPr lang="es-PE" sz="1100" dirty="0"/>
        </a:p>
      </dgm:t>
    </dgm:pt>
    <dgm:pt modelId="{0D59C714-D1D3-4204-9241-CBF768DD3585}" type="parTrans" cxnId="{7964C4AD-FD52-49A9-915B-309F16024AA9}">
      <dgm:prSet/>
      <dgm:spPr/>
      <dgm:t>
        <a:bodyPr/>
        <a:lstStyle/>
        <a:p>
          <a:endParaRPr lang="es-PE"/>
        </a:p>
      </dgm:t>
    </dgm:pt>
    <dgm:pt modelId="{8C795ADB-488B-43D4-B9BB-DFD8C894F969}" type="sibTrans" cxnId="{7964C4AD-FD52-49A9-915B-309F16024AA9}">
      <dgm:prSet/>
      <dgm:spPr/>
      <dgm:t>
        <a:bodyPr/>
        <a:lstStyle/>
        <a:p>
          <a:endParaRPr lang="es-PE"/>
        </a:p>
      </dgm:t>
    </dgm:pt>
    <dgm:pt modelId="{E4F18D57-9072-4682-B8C9-AEF824BCD18A}">
      <dgm:prSet phldrT="[Texto]" custT="1"/>
      <dgm:spPr/>
      <dgm:t>
        <a:bodyPr/>
        <a:lstStyle/>
        <a:p>
          <a:r>
            <a:rPr lang="es-PE" sz="1200" b="1" i="0"/>
            <a:t>Conocer la normatividad aplicable</a:t>
          </a:r>
          <a:endParaRPr lang="es-PE" sz="1200" dirty="0"/>
        </a:p>
      </dgm:t>
    </dgm:pt>
    <dgm:pt modelId="{1FFB0ED1-D396-4EE8-81A9-D989AD3AB6DD}" type="parTrans" cxnId="{89AA9EBB-9286-4A17-AF43-27DFF6180767}">
      <dgm:prSet/>
      <dgm:spPr/>
      <dgm:t>
        <a:bodyPr/>
        <a:lstStyle/>
        <a:p>
          <a:endParaRPr lang="es-PE"/>
        </a:p>
      </dgm:t>
    </dgm:pt>
    <dgm:pt modelId="{41F7FCF2-D607-461E-AD64-5659DBAA380A}" type="sibTrans" cxnId="{89AA9EBB-9286-4A17-AF43-27DFF6180767}">
      <dgm:prSet/>
      <dgm:spPr/>
      <dgm:t>
        <a:bodyPr/>
        <a:lstStyle/>
        <a:p>
          <a:endParaRPr lang="es-PE"/>
        </a:p>
      </dgm:t>
    </dgm:pt>
    <dgm:pt modelId="{183E5EBA-3E96-4D49-B5C2-AB6AD6CC68FE}">
      <dgm:prSet phldrT="[Texto]" custT="1"/>
      <dgm:spPr/>
      <dgm:t>
        <a:bodyPr/>
        <a:lstStyle/>
        <a:p>
          <a:r>
            <a:rPr lang="es-ES" sz="1100" b="0" i="0"/>
            <a:t>Esto implica entender cualquier ley o regulación que pueda afectar al proceso.</a:t>
          </a:r>
          <a:endParaRPr lang="es-PE" sz="1100" dirty="0"/>
        </a:p>
      </dgm:t>
    </dgm:pt>
    <dgm:pt modelId="{03D7B390-F971-4E5B-A331-3FD559B08B4D}" type="parTrans" cxnId="{DD8C33B6-07C6-4D67-95F6-9AB78905C238}">
      <dgm:prSet/>
      <dgm:spPr/>
      <dgm:t>
        <a:bodyPr/>
        <a:lstStyle/>
        <a:p>
          <a:endParaRPr lang="es-PE"/>
        </a:p>
      </dgm:t>
    </dgm:pt>
    <dgm:pt modelId="{27571190-2343-4C65-8362-90F1B5D826EC}" type="sibTrans" cxnId="{DD8C33B6-07C6-4D67-95F6-9AB78905C238}">
      <dgm:prSet/>
      <dgm:spPr/>
      <dgm:t>
        <a:bodyPr/>
        <a:lstStyle/>
        <a:p>
          <a:endParaRPr lang="es-PE"/>
        </a:p>
      </dgm:t>
    </dgm:pt>
    <dgm:pt modelId="{5E4C6A8F-0DAF-4FF3-9E44-7C1F4C265294}">
      <dgm:prSet phldrT="[Texto]" custT="1"/>
      <dgm:spPr/>
      <dgm:t>
        <a:bodyPr/>
        <a:lstStyle/>
        <a:p>
          <a:r>
            <a:rPr lang="es-PE" sz="1200" b="1" i="0"/>
            <a:t>Definir los recursos disponibles</a:t>
          </a:r>
          <a:endParaRPr lang="es-PE" sz="1200" dirty="0"/>
        </a:p>
      </dgm:t>
    </dgm:pt>
    <dgm:pt modelId="{34DE937A-BEEF-40A9-9E0C-FFBC873470FF}" type="parTrans" cxnId="{279E0574-C7D7-4B89-9AC8-35F6D22A8EB7}">
      <dgm:prSet/>
      <dgm:spPr/>
      <dgm:t>
        <a:bodyPr/>
        <a:lstStyle/>
        <a:p>
          <a:endParaRPr lang="es-PE"/>
        </a:p>
      </dgm:t>
    </dgm:pt>
    <dgm:pt modelId="{A038F14F-C38B-485C-902C-9CCD566A7F55}" type="sibTrans" cxnId="{279E0574-C7D7-4B89-9AC8-35F6D22A8EB7}">
      <dgm:prSet/>
      <dgm:spPr/>
      <dgm:t>
        <a:bodyPr/>
        <a:lstStyle/>
        <a:p>
          <a:endParaRPr lang="es-PE"/>
        </a:p>
      </dgm:t>
    </dgm:pt>
    <dgm:pt modelId="{69C5A1F4-25B8-4505-971D-42D8DD21636E}">
      <dgm:prSet phldrT="[Texto]" custT="1"/>
      <dgm:spPr/>
      <dgm:t>
        <a:bodyPr/>
        <a:lstStyle/>
        <a:p>
          <a:r>
            <a:rPr lang="es-ES" sz="1100" b="0" i="0" dirty="0"/>
            <a:t>Esto implica identificar qué recursos tiene la organización a su disposición para llevar a cabo el proceso.</a:t>
          </a:r>
          <a:endParaRPr lang="es-PE" sz="1100" dirty="0"/>
        </a:p>
      </dgm:t>
    </dgm:pt>
    <dgm:pt modelId="{1993EEE0-DB82-4A21-B9F1-6B6769FD1446}" type="parTrans" cxnId="{8C632774-5E16-48E1-96F1-AA6B579B8B97}">
      <dgm:prSet/>
      <dgm:spPr/>
      <dgm:t>
        <a:bodyPr/>
        <a:lstStyle/>
        <a:p>
          <a:endParaRPr lang="es-PE"/>
        </a:p>
      </dgm:t>
    </dgm:pt>
    <dgm:pt modelId="{714E0192-99FA-4A05-B9FE-53A5AC3238F1}" type="sibTrans" cxnId="{8C632774-5E16-48E1-96F1-AA6B579B8B97}">
      <dgm:prSet/>
      <dgm:spPr/>
      <dgm:t>
        <a:bodyPr/>
        <a:lstStyle/>
        <a:p>
          <a:endParaRPr lang="es-PE"/>
        </a:p>
      </dgm:t>
    </dgm:pt>
    <dgm:pt modelId="{03C48C3F-B49D-4DAB-B22B-F070CB3EC911}">
      <dgm:prSet phldrT="[Texto]" custT="1"/>
      <dgm:spPr/>
      <dgm:t>
        <a:bodyPr/>
        <a:lstStyle/>
        <a:p>
          <a:endParaRPr lang="es-PE" sz="1100" dirty="0"/>
        </a:p>
      </dgm:t>
    </dgm:pt>
    <dgm:pt modelId="{C6FAC843-F3A9-411A-BB62-5C727516F691}" type="parTrans" cxnId="{BD03100C-C3AB-41AD-9D3C-DB94C832E2E5}">
      <dgm:prSet/>
      <dgm:spPr/>
      <dgm:t>
        <a:bodyPr/>
        <a:lstStyle/>
        <a:p>
          <a:endParaRPr lang="es-PE"/>
        </a:p>
      </dgm:t>
    </dgm:pt>
    <dgm:pt modelId="{3911655B-A217-460E-A443-6CBFB4FCF160}" type="sibTrans" cxnId="{BD03100C-C3AB-41AD-9D3C-DB94C832E2E5}">
      <dgm:prSet/>
      <dgm:spPr/>
      <dgm:t>
        <a:bodyPr/>
        <a:lstStyle/>
        <a:p>
          <a:endParaRPr lang="es-PE"/>
        </a:p>
      </dgm:t>
    </dgm:pt>
    <dgm:pt modelId="{2C34056A-A917-4AA4-8E35-8610861E39C0}">
      <dgm:prSet phldrT="[Texto]" custT="1"/>
      <dgm:spPr/>
      <dgm:t>
        <a:bodyPr/>
        <a:lstStyle/>
        <a:p>
          <a:endParaRPr lang="es-PE" sz="1100" dirty="0"/>
        </a:p>
      </dgm:t>
    </dgm:pt>
    <dgm:pt modelId="{7F33B3A4-4DE2-425F-90D1-C74D112D07BE}" type="parTrans" cxnId="{7A239508-9AF3-406E-9401-AFFDB1C7AE3D}">
      <dgm:prSet/>
      <dgm:spPr/>
      <dgm:t>
        <a:bodyPr/>
        <a:lstStyle/>
        <a:p>
          <a:endParaRPr lang="es-PE"/>
        </a:p>
      </dgm:t>
    </dgm:pt>
    <dgm:pt modelId="{F72326C0-2746-4AA6-AC88-4EB87324249E}" type="sibTrans" cxnId="{7A239508-9AF3-406E-9401-AFFDB1C7AE3D}">
      <dgm:prSet/>
      <dgm:spPr/>
      <dgm:t>
        <a:bodyPr/>
        <a:lstStyle/>
        <a:p>
          <a:endParaRPr lang="es-PE"/>
        </a:p>
      </dgm:t>
    </dgm:pt>
    <dgm:pt modelId="{8FC2E035-245A-4D0E-93BA-F9A63F8484B6}">
      <dgm:prSet phldrT="[Texto]" custT="1"/>
      <dgm:spPr/>
      <dgm:t>
        <a:bodyPr/>
        <a:lstStyle/>
        <a:p>
          <a:endParaRPr lang="es-PE" sz="1100" dirty="0"/>
        </a:p>
      </dgm:t>
    </dgm:pt>
    <dgm:pt modelId="{134C027D-B681-4E9B-A155-E723125C5E38}" type="parTrans" cxnId="{C71DE649-3792-4FE2-86C8-324DD0BEE4F9}">
      <dgm:prSet/>
      <dgm:spPr/>
      <dgm:t>
        <a:bodyPr/>
        <a:lstStyle/>
        <a:p>
          <a:endParaRPr lang="es-PE"/>
        </a:p>
      </dgm:t>
    </dgm:pt>
    <dgm:pt modelId="{E62606F8-CA48-4F42-B65E-6C13B9A7B816}" type="sibTrans" cxnId="{C71DE649-3792-4FE2-86C8-324DD0BEE4F9}">
      <dgm:prSet/>
      <dgm:spPr/>
      <dgm:t>
        <a:bodyPr/>
        <a:lstStyle/>
        <a:p>
          <a:endParaRPr lang="es-PE"/>
        </a:p>
      </dgm:t>
    </dgm:pt>
    <dgm:pt modelId="{76D50ED8-D5D2-46AB-90B4-501BA5902883}">
      <dgm:prSet phldrT="[Texto]" custT="1"/>
      <dgm:spPr/>
      <dgm:t>
        <a:bodyPr/>
        <a:lstStyle/>
        <a:p>
          <a:endParaRPr lang="es-PE" sz="1100" dirty="0"/>
        </a:p>
      </dgm:t>
    </dgm:pt>
    <dgm:pt modelId="{40003F2F-152C-431C-A885-E6B5A7AFF48F}" type="parTrans" cxnId="{6ED059C4-0BEA-438F-B1A5-11035F07008C}">
      <dgm:prSet/>
      <dgm:spPr/>
      <dgm:t>
        <a:bodyPr/>
        <a:lstStyle/>
        <a:p>
          <a:endParaRPr lang="es-PE"/>
        </a:p>
      </dgm:t>
    </dgm:pt>
    <dgm:pt modelId="{5AE02B84-8034-4F89-956C-A129D7F9A989}" type="sibTrans" cxnId="{6ED059C4-0BEA-438F-B1A5-11035F07008C}">
      <dgm:prSet/>
      <dgm:spPr/>
      <dgm:t>
        <a:bodyPr/>
        <a:lstStyle/>
        <a:p>
          <a:endParaRPr lang="es-PE"/>
        </a:p>
      </dgm:t>
    </dgm:pt>
    <dgm:pt modelId="{4F684CBF-CADA-49A7-AA07-77C1F161B724}" type="pres">
      <dgm:prSet presAssocID="{B0565454-CF97-47D7-AB2C-9CF472626739}" presName="Name0" presStyleCnt="0">
        <dgm:presLayoutVars>
          <dgm:dir/>
          <dgm:resizeHandles val="exact"/>
        </dgm:presLayoutVars>
      </dgm:prSet>
      <dgm:spPr/>
    </dgm:pt>
    <dgm:pt modelId="{4F494F15-08F1-43E8-8B11-DB262BCEB7D4}" type="pres">
      <dgm:prSet presAssocID="{AA68F967-1CA8-44C2-BC94-256C942BA6B2}" presName="node" presStyleLbl="node1" presStyleIdx="0" presStyleCnt="4">
        <dgm:presLayoutVars>
          <dgm:bulletEnabled val="1"/>
        </dgm:presLayoutVars>
      </dgm:prSet>
      <dgm:spPr/>
    </dgm:pt>
    <dgm:pt modelId="{CE64E7DF-FAA9-4BD1-A90C-A0FEA1C569FE}" type="pres">
      <dgm:prSet presAssocID="{F29A9C6A-9C30-4950-9B2F-591EA9DDE946}" presName="sibTrans" presStyleCnt="0"/>
      <dgm:spPr/>
    </dgm:pt>
    <dgm:pt modelId="{B4EECD03-A126-485C-AAFE-ACBFC989C1AE}" type="pres">
      <dgm:prSet presAssocID="{7F27F6D1-8955-411D-B70D-575B75997530}" presName="node" presStyleLbl="node1" presStyleIdx="1" presStyleCnt="4">
        <dgm:presLayoutVars>
          <dgm:bulletEnabled val="1"/>
        </dgm:presLayoutVars>
      </dgm:prSet>
      <dgm:spPr/>
    </dgm:pt>
    <dgm:pt modelId="{94450EB8-A743-42F1-B062-D94500A5DD32}" type="pres">
      <dgm:prSet presAssocID="{31D68227-C6C5-473E-839F-1FF80D2672DE}" presName="sibTrans" presStyleCnt="0"/>
      <dgm:spPr/>
    </dgm:pt>
    <dgm:pt modelId="{7B56460C-511F-40FB-ACC2-6FBCC703B52C}" type="pres">
      <dgm:prSet presAssocID="{E4F18D57-9072-4682-B8C9-AEF824BCD18A}" presName="node" presStyleLbl="node1" presStyleIdx="2" presStyleCnt="4">
        <dgm:presLayoutVars>
          <dgm:bulletEnabled val="1"/>
        </dgm:presLayoutVars>
      </dgm:prSet>
      <dgm:spPr/>
    </dgm:pt>
    <dgm:pt modelId="{5C7A001C-D5BD-4DE0-9980-A059FFA00EEE}" type="pres">
      <dgm:prSet presAssocID="{41F7FCF2-D607-461E-AD64-5659DBAA380A}" presName="sibTrans" presStyleCnt="0"/>
      <dgm:spPr/>
    </dgm:pt>
    <dgm:pt modelId="{B2A56688-846B-4FB8-9204-D26E0F4E387F}" type="pres">
      <dgm:prSet presAssocID="{5E4C6A8F-0DAF-4FF3-9E44-7C1F4C265294}" presName="node" presStyleLbl="node1" presStyleIdx="3" presStyleCnt="4">
        <dgm:presLayoutVars>
          <dgm:bulletEnabled val="1"/>
        </dgm:presLayoutVars>
      </dgm:prSet>
      <dgm:spPr/>
    </dgm:pt>
  </dgm:ptLst>
  <dgm:cxnLst>
    <dgm:cxn modelId="{2A3E7A07-E535-4C51-8BCC-40EB148A6017}" type="presOf" srcId="{7F27F6D1-8955-411D-B70D-575B75997530}" destId="{B4EECD03-A126-485C-AAFE-ACBFC989C1AE}" srcOrd="0" destOrd="0" presId="urn:microsoft.com/office/officeart/2005/8/layout/hList6"/>
    <dgm:cxn modelId="{7A239508-9AF3-406E-9401-AFFDB1C7AE3D}" srcId="{7F27F6D1-8955-411D-B70D-575B75997530}" destId="{2C34056A-A917-4AA4-8E35-8610861E39C0}" srcOrd="0" destOrd="0" parTransId="{7F33B3A4-4DE2-425F-90D1-C74D112D07BE}" sibTransId="{F72326C0-2746-4AA6-AC88-4EB87324249E}"/>
    <dgm:cxn modelId="{BD03100C-C3AB-41AD-9D3C-DB94C832E2E5}" srcId="{AA68F967-1CA8-44C2-BC94-256C942BA6B2}" destId="{03C48C3F-B49D-4DAB-B22B-F070CB3EC911}" srcOrd="0" destOrd="0" parTransId="{C6FAC843-F3A9-411A-BB62-5C727516F691}" sibTransId="{3911655B-A217-460E-A443-6CBFB4FCF160}"/>
    <dgm:cxn modelId="{E04C711F-2EC5-428F-9925-073AE4C5BD09}" type="presOf" srcId="{5E4C6A8F-0DAF-4FF3-9E44-7C1F4C265294}" destId="{B2A56688-846B-4FB8-9204-D26E0F4E387F}" srcOrd="0" destOrd="0" presId="urn:microsoft.com/office/officeart/2005/8/layout/hList6"/>
    <dgm:cxn modelId="{FD48443D-454B-453F-A1D9-71A98BFE7920}" type="presOf" srcId="{8FC2E035-245A-4D0E-93BA-F9A63F8484B6}" destId="{7B56460C-511F-40FB-ACC2-6FBCC703B52C}" srcOrd="0" destOrd="1" presId="urn:microsoft.com/office/officeart/2005/8/layout/hList6"/>
    <dgm:cxn modelId="{102AB463-16EA-40A8-A673-5DEDA76F2227}" type="presOf" srcId="{E4F18D57-9072-4682-B8C9-AEF824BCD18A}" destId="{7B56460C-511F-40FB-ACC2-6FBCC703B52C}" srcOrd="0" destOrd="0" presId="urn:microsoft.com/office/officeart/2005/8/layout/hList6"/>
    <dgm:cxn modelId="{C71DE649-3792-4FE2-86C8-324DD0BEE4F9}" srcId="{E4F18D57-9072-4682-B8C9-AEF824BCD18A}" destId="{8FC2E035-245A-4D0E-93BA-F9A63F8484B6}" srcOrd="0" destOrd="0" parTransId="{134C027D-B681-4E9B-A155-E723125C5E38}" sibTransId="{E62606F8-CA48-4F42-B65E-6C13B9A7B816}"/>
    <dgm:cxn modelId="{76BBFB4A-2FF2-4FF0-B69A-D1E6D1B56308}" type="presOf" srcId="{2C34056A-A917-4AA4-8E35-8610861E39C0}" destId="{B4EECD03-A126-485C-AAFE-ACBFC989C1AE}" srcOrd="0" destOrd="1" presId="urn:microsoft.com/office/officeart/2005/8/layout/hList6"/>
    <dgm:cxn modelId="{279E0574-C7D7-4B89-9AC8-35F6D22A8EB7}" srcId="{B0565454-CF97-47D7-AB2C-9CF472626739}" destId="{5E4C6A8F-0DAF-4FF3-9E44-7C1F4C265294}" srcOrd="3" destOrd="0" parTransId="{34DE937A-BEEF-40A9-9E0C-FFBC873470FF}" sibTransId="{A038F14F-C38B-485C-902C-9CCD566A7F55}"/>
    <dgm:cxn modelId="{8C632774-5E16-48E1-96F1-AA6B579B8B97}" srcId="{5E4C6A8F-0DAF-4FF3-9E44-7C1F4C265294}" destId="{69C5A1F4-25B8-4505-971D-42D8DD21636E}" srcOrd="1" destOrd="0" parTransId="{1993EEE0-DB82-4A21-B9F1-6B6769FD1446}" sibTransId="{714E0192-99FA-4A05-B9FE-53A5AC3238F1}"/>
    <dgm:cxn modelId="{BBCCCC54-1022-476C-9CAE-F85C53CCB77F}" type="presOf" srcId="{FE066DE2-06C0-4250-B407-5AAEBC16F748}" destId="{B4EECD03-A126-485C-AAFE-ACBFC989C1AE}" srcOrd="0" destOrd="2" presId="urn:microsoft.com/office/officeart/2005/8/layout/hList6"/>
    <dgm:cxn modelId="{9648A176-0D95-4F22-A705-7689F748D46D}" type="presOf" srcId="{69C5A1F4-25B8-4505-971D-42D8DD21636E}" destId="{B2A56688-846B-4FB8-9204-D26E0F4E387F}" srcOrd="0" destOrd="2" presId="urn:microsoft.com/office/officeart/2005/8/layout/hList6"/>
    <dgm:cxn modelId="{B1337D86-84FA-4F8A-B7B6-539D893F376C}" type="presOf" srcId="{B0565454-CF97-47D7-AB2C-9CF472626739}" destId="{4F684CBF-CADA-49A7-AA07-77C1F161B724}" srcOrd="0" destOrd="0" presId="urn:microsoft.com/office/officeart/2005/8/layout/hList6"/>
    <dgm:cxn modelId="{B1B4EA9B-ED7C-491D-8201-9736308972E8}" type="presOf" srcId="{4120E650-773A-4231-BCB1-DE78E9B545CB}" destId="{4F494F15-08F1-43E8-8B11-DB262BCEB7D4}" srcOrd="0" destOrd="2" presId="urn:microsoft.com/office/officeart/2005/8/layout/hList6"/>
    <dgm:cxn modelId="{7964C4AD-FD52-49A9-915B-309F16024AA9}" srcId="{7F27F6D1-8955-411D-B70D-575B75997530}" destId="{FE066DE2-06C0-4250-B407-5AAEBC16F748}" srcOrd="1" destOrd="0" parTransId="{0D59C714-D1D3-4204-9241-CBF768DD3585}" sibTransId="{8C795ADB-488B-43D4-B9BB-DFD8C894F969}"/>
    <dgm:cxn modelId="{DD8C33B6-07C6-4D67-95F6-9AB78905C238}" srcId="{E4F18D57-9072-4682-B8C9-AEF824BCD18A}" destId="{183E5EBA-3E96-4D49-B5C2-AB6AD6CC68FE}" srcOrd="1" destOrd="0" parTransId="{03D7B390-F971-4E5B-A331-3FD559B08B4D}" sibTransId="{27571190-2343-4C65-8362-90F1B5D826EC}"/>
    <dgm:cxn modelId="{89AA9EBB-9286-4A17-AF43-27DFF6180767}" srcId="{B0565454-CF97-47D7-AB2C-9CF472626739}" destId="{E4F18D57-9072-4682-B8C9-AEF824BCD18A}" srcOrd="2" destOrd="0" parTransId="{1FFB0ED1-D396-4EE8-81A9-D989AD3AB6DD}" sibTransId="{41F7FCF2-D607-461E-AD64-5659DBAA380A}"/>
    <dgm:cxn modelId="{6ED059C4-0BEA-438F-B1A5-11035F07008C}" srcId="{5E4C6A8F-0DAF-4FF3-9E44-7C1F4C265294}" destId="{76D50ED8-D5D2-46AB-90B4-501BA5902883}" srcOrd="0" destOrd="0" parTransId="{40003F2F-152C-431C-A885-E6B5A7AFF48F}" sibTransId="{5AE02B84-8034-4F89-956C-A129D7F9A989}"/>
    <dgm:cxn modelId="{DC9B25CC-BADB-4ECA-8BAA-31BE0015C98A}" type="presOf" srcId="{03C48C3F-B49D-4DAB-B22B-F070CB3EC911}" destId="{4F494F15-08F1-43E8-8B11-DB262BCEB7D4}" srcOrd="0" destOrd="1" presId="urn:microsoft.com/office/officeart/2005/8/layout/hList6"/>
    <dgm:cxn modelId="{D5E2DCE1-620F-46A5-A064-8F9C9AB29DFF}" srcId="{B0565454-CF97-47D7-AB2C-9CF472626739}" destId="{AA68F967-1CA8-44C2-BC94-256C942BA6B2}" srcOrd="0" destOrd="0" parTransId="{B9B0051B-2068-4C0A-8974-2FCD32C9AD3A}" sibTransId="{F29A9C6A-9C30-4950-9B2F-591EA9DDE946}"/>
    <dgm:cxn modelId="{882136E9-DE27-45A7-ABCF-6B3E38F5CE76}" srcId="{B0565454-CF97-47D7-AB2C-9CF472626739}" destId="{7F27F6D1-8955-411D-B70D-575B75997530}" srcOrd="1" destOrd="0" parTransId="{05171FC1-7833-4ABF-A1EB-EE3BFE5648F6}" sibTransId="{31D68227-C6C5-473E-839F-1FF80D2672DE}"/>
    <dgm:cxn modelId="{0AB7A9EC-BBF0-44F5-8DA1-B896A60B43AD}" type="presOf" srcId="{183E5EBA-3E96-4D49-B5C2-AB6AD6CC68FE}" destId="{7B56460C-511F-40FB-ACC2-6FBCC703B52C}" srcOrd="0" destOrd="2" presId="urn:microsoft.com/office/officeart/2005/8/layout/hList6"/>
    <dgm:cxn modelId="{F6B013F6-E1DA-4283-9E0A-B8C88FB4A16F}" type="presOf" srcId="{AA68F967-1CA8-44C2-BC94-256C942BA6B2}" destId="{4F494F15-08F1-43E8-8B11-DB262BCEB7D4}" srcOrd="0" destOrd="0" presId="urn:microsoft.com/office/officeart/2005/8/layout/hList6"/>
    <dgm:cxn modelId="{B298CFFA-44FB-44AE-9E73-3A7FD228FC2C}" type="presOf" srcId="{76D50ED8-D5D2-46AB-90B4-501BA5902883}" destId="{B2A56688-846B-4FB8-9204-D26E0F4E387F}" srcOrd="0" destOrd="1" presId="urn:microsoft.com/office/officeart/2005/8/layout/hList6"/>
    <dgm:cxn modelId="{CD00E2FE-8C51-4E6C-99DC-500EFA6823E2}" srcId="{AA68F967-1CA8-44C2-BC94-256C942BA6B2}" destId="{4120E650-773A-4231-BCB1-DE78E9B545CB}" srcOrd="1" destOrd="0" parTransId="{D6912219-39D8-4459-B82C-8EEBCAC063E5}" sibTransId="{B775D883-BFEE-4664-A648-2A30A2A8FAC1}"/>
    <dgm:cxn modelId="{DCA2975A-C5D5-43BF-8A41-213585033E89}" type="presParOf" srcId="{4F684CBF-CADA-49A7-AA07-77C1F161B724}" destId="{4F494F15-08F1-43E8-8B11-DB262BCEB7D4}" srcOrd="0" destOrd="0" presId="urn:microsoft.com/office/officeart/2005/8/layout/hList6"/>
    <dgm:cxn modelId="{3FE0EFC8-2096-4A0F-AD7C-38F01468DD21}" type="presParOf" srcId="{4F684CBF-CADA-49A7-AA07-77C1F161B724}" destId="{CE64E7DF-FAA9-4BD1-A90C-A0FEA1C569FE}" srcOrd="1" destOrd="0" presId="urn:microsoft.com/office/officeart/2005/8/layout/hList6"/>
    <dgm:cxn modelId="{49B0B715-FE92-4BE4-9D14-D79C3D73EEA8}" type="presParOf" srcId="{4F684CBF-CADA-49A7-AA07-77C1F161B724}" destId="{B4EECD03-A126-485C-AAFE-ACBFC989C1AE}" srcOrd="2" destOrd="0" presId="urn:microsoft.com/office/officeart/2005/8/layout/hList6"/>
    <dgm:cxn modelId="{1EFE22AC-1C40-4E79-A0EE-63DC0B4F1A7C}" type="presParOf" srcId="{4F684CBF-CADA-49A7-AA07-77C1F161B724}" destId="{94450EB8-A743-42F1-B062-D94500A5DD32}" srcOrd="3" destOrd="0" presId="urn:microsoft.com/office/officeart/2005/8/layout/hList6"/>
    <dgm:cxn modelId="{5C28AF5E-50DA-41DD-BE0B-621C2DB06E65}" type="presParOf" srcId="{4F684CBF-CADA-49A7-AA07-77C1F161B724}" destId="{7B56460C-511F-40FB-ACC2-6FBCC703B52C}" srcOrd="4" destOrd="0" presId="urn:microsoft.com/office/officeart/2005/8/layout/hList6"/>
    <dgm:cxn modelId="{CE27D08F-8661-4BE3-A3D6-3765FA579AA5}" type="presParOf" srcId="{4F684CBF-CADA-49A7-AA07-77C1F161B724}" destId="{5C7A001C-D5BD-4DE0-9980-A059FFA00EEE}" srcOrd="5" destOrd="0" presId="urn:microsoft.com/office/officeart/2005/8/layout/hList6"/>
    <dgm:cxn modelId="{C858FA97-1766-46EC-A1B1-37ECBB895833}" type="presParOf" srcId="{4F684CBF-CADA-49A7-AA07-77C1F161B724}" destId="{B2A56688-846B-4FB8-9204-D26E0F4E387F}"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565454-CF97-47D7-AB2C-9CF472626739}"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s-PE"/>
        </a:p>
      </dgm:t>
    </dgm:pt>
    <dgm:pt modelId="{AA68F967-1CA8-44C2-BC94-256C942BA6B2}">
      <dgm:prSet phldrT="[Texto]" custT="1"/>
      <dgm:spPr/>
      <dgm:t>
        <a:bodyPr/>
        <a:lstStyle/>
        <a:p>
          <a:r>
            <a:rPr lang="es-ES" sz="1200" b="1" i="0" dirty="0"/>
            <a:t>Definir las actividades que componen el proceso</a:t>
          </a:r>
          <a:endParaRPr lang="es-PE" sz="1200" dirty="0"/>
        </a:p>
      </dgm:t>
    </dgm:pt>
    <dgm:pt modelId="{B9B0051B-2068-4C0A-8974-2FCD32C9AD3A}" type="parTrans" cxnId="{D5E2DCE1-620F-46A5-A064-8F9C9AB29DFF}">
      <dgm:prSet/>
      <dgm:spPr/>
      <dgm:t>
        <a:bodyPr/>
        <a:lstStyle/>
        <a:p>
          <a:endParaRPr lang="es-PE"/>
        </a:p>
      </dgm:t>
    </dgm:pt>
    <dgm:pt modelId="{F29A9C6A-9C30-4950-9B2F-591EA9DDE946}" type="sibTrans" cxnId="{D5E2DCE1-620F-46A5-A064-8F9C9AB29DFF}">
      <dgm:prSet/>
      <dgm:spPr/>
      <dgm:t>
        <a:bodyPr/>
        <a:lstStyle/>
        <a:p>
          <a:endParaRPr lang="es-PE"/>
        </a:p>
      </dgm:t>
    </dgm:pt>
    <dgm:pt modelId="{4120E650-773A-4231-BCB1-DE78E9B545CB}">
      <dgm:prSet phldrT="[Texto]" custT="1"/>
      <dgm:spPr/>
      <dgm:t>
        <a:bodyPr/>
        <a:lstStyle/>
        <a:p>
          <a:r>
            <a:rPr lang="es-ES" sz="1100" b="0" i="0" dirty="0"/>
            <a:t>Las actividades podrían incluir:  la selección de la madera, el diseño del mueble, el corte y ensamblaje de las piezas, el acabado y la entrega al cliente.</a:t>
          </a:r>
          <a:endParaRPr lang="es-PE" sz="1100" dirty="0"/>
        </a:p>
      </dgm:t>
    </dgm:pt>
    <dgm:pt modelId="{D6912219-39D8-4459-B82C-8EEBCAC063E5}" type="parTrans" cxnId="{CD00E2FE-8C51-4E6C-99DC-500EFA6823E2}">
      <dgm:prSet/>
      <dgm:spPr/>
      <dgm:t>
        <a:bodyPr/>
        <a:lstStyle/>
        <a:p>
          <a:endParaRPr lang="es-PE"/>
        </a:p>
      </dgm:t>
    </dgm:pt>
    <dgm:pt modelId="{B775D883-BFEE-4664-A648-2A30A2A8FAC1}" type="sibTrans" cxnId="{CD00E2FE-8C51-4E6C-99DC-500EFA6823E2}">
      <dgm:prSet/>
      <dgm:spPr/>
      <dgm:t>
        <a:bodyPr/>
        <a:lstStyle/>
        <a:p>
          <a:endParaRPr lang="es-PE"/>
        </a:p>
      </dgm:t>
    </dgm:pt>
    <dgm:pt modelId="{7F27F6D1-8955-411D-B70D-575B75997530}">
      <dgm:prSet phldrT="[Texto]" custT="1"/>
      <dgm:spPr/>
      <dgm:t>
        <a:bodyPr/>
        <a:lstStyle/>
        <a:p>
          <a:r>
            <a:rPr lang="es-ES" sz="1200" b="1" i="0" dirty="0"/>
            <a:t>Identificar la interrelación con otros procesos</a:t>
          </a:r>
          <a:endParaRPr lang="es-PE" sz="1200" dirty="0"/>
        </a:p>
      </dgm:t>
    </dgm:pt>
    <dgm:pt modelId="{05171FC1-7833-4ABF-A1EB-EE3BFE5648F6}" type="parTrans" cxnId="{882136E9-DE27-45A7-ABCF-6B3E38F5CE76}">
      <dgm:prSet/>
      <dgm:spPr/>
      <dgm:t>
        <a:bodyPr/>
        <a:lstStyle/>
        <a:p>
          <a:endParaRPr lang="es-PE"/>
        </a:p>
      </dgm:t>
    </dgm:pt>
    <dgm:pt modelId="{31D68227-C6C5-473E-839F-1FF80D2672DE}" type="sibTrans" cxnId="{882136E9-DE27-45A7-ABCF-6B3E38F5CE76}">
      <dgm:prSet/>
      <dgm:spPr/>
      <dgm:t>
        <a:bodyPr/>
        <a:lstStyle/>
        <a:p>
          <a:endParaRPr lang="es-PE"/>
        </a:p>
      </dgm:t>
    </dgm:pt>
    <dgm:pt modelId="{FE066DE2-06C0-4250-B407-5AAEBC16F748}">
      <dgm:prSet phldrT="[Texto]" custT="1"/>
      <dgm:spPr/>
      <dgm:t>
        <a:bodyPr/>
        <a:lstStyle/>
        <a:p>
          <a:r>
            <a:rPr lang="es-ES" sz="1100" b="0" i="0" dirty="0"/>
            <a:t>El proceso de diseño del mueble podría depender del proceso de selección de la madera, y el proceso de entrega al cliente podría depender del proceso de acabado.</a:t>
          </a:r>
          <a:endParaRPr lang="es-PE" sz="1100" dirty="0"/>
        </a:p>
      </dgm:t>
    </dgm:pt>
    <dgm:pt modelId="{0D59C714-D1D3-4204-9241-CBF768DD3585}" type="parTrans" cxnId="{7964C4AD-FD52-49A9-915B-309F16024AA9}">
      <dgm:prSet/>
      <dgm:spPr/>
      <dgm:t>
        <a:bodyPr/>
        <a:lstStyle/>
        <a:p>
          <a:endParaRPr lang="es-PE"/>
        </a:p>
      </dgm:t>
    </dgm:pt>
    <dgm:pt modelId="{8C795ADB-488B-43D4-B9BB-DFD8C894F969}" type="sibTrans" cxnId="{7964C4AD-FD52-49A9-915B-309F16024AA9}">
      <dgm:prSet/>
      <dgm:spPr/>
      <dgm:t>
        <a:bodyPr/>
        <a:lstStyle/>
        <a:p>
          <a:endParaRPr lang="es-PE"/>
        </a:p>
      </dgm:t>
    </dgm:pt>
    <dgm:pt modelId="{E4F18D57-9072-4682-B8C9-AEF824BCD18A}">
      <dgm:prSet phldrT="[Texto]" custT="1"/>
      <dgm:spPr/>
      <dgm:t>
        <a:bodyPr/>
        <a:lstStyle/>
        <a:p>
          <a:r>
            <a:rPr lang="es-ES" sz="1200" b="1" i="0" dirty="0"/>
            <a:t>Definir las responsabilidades respecto al proceso</a:t>
          </a:r>
          <a:endParaRPr lang="es-PE" sz="1200" dirty="0"/>
        </a:p>
      </dgm:t>
    </dgm:pt>
    <dgm:pt modelId="{1FFB0ED1-D396-4EE8-81A9-D989AD3AB6DD}" type="parTrans" cxnId="{89AA9EBB-9286-4A17-AF43-27DFF6180767}">
      <dgm:prSet/>
      <dgm:spPr/>
      <dgm:t>
        <a:bodyPr/>
        <a:lstStyle/>
        <a:p>
          <a:endParaRPr lang="es-PE"/>
        </a:p>
      </dgm:t>
    </dgm:pt>
    <dgm:pt modelId="{41F7FCF2-D607-461E-AD64-5659DBAA380A}" type="sibTrans" cxnId="{89AA9EBB-9286-4A17-AF43-27DFF6180767}">
      <dgm:prSet/>
      <dgm:spPr/>
      <dgm:t>
        <a:bodyPr/>
        <a:lstStyle/>
        <a:p>
          <a:endParaRPr lang="es-PE"/>
        </a:p>
      </dgm:t>
    </dgm:pt>
    <dgm:pt modelId="{183E5EBA-3E96-4D49-B5C2-AB6AD6CC68FE}">
      <dgm:prSet phldrT="[Texto]" custT="1"/>
      <dgm:spPr/>
      <dgm:t>
        <a:bodyPr/>
        <a:lstStyle/>
        <a:p>
          <a:r>
            <a:rPr lang="es-ES" sz="1100" b="0" i="0" dirty="0"/>
            <a:t>Se podría asignar a un gerente de producción la responsabilidad de supervisar todo el proceso de fabricación, desde la selección de la madera hasta la entrega al cliente.</a:t>
          </a:r>
          <a:endParaRPr lang="es-PE" sz="1100" dirty="0"/>
        </a:p>
      </dgm:t>
    </dgm:pt>
    <dgm:pt modelId="{03D7B390-F971-4E5B-A331-3FD559B08B4D}" type="parTrans" cxnId="{DD8C33B6-07C6-4D67-95F6-9AB78905C238}">
      <dgm:prSet/>
      <dgm:spPr/>
      <dgm:t>
        <a:bodyPr/>
        <a:lstStyle/>
        <a:p>
          <a:endParaRPr lang="es-PE"/>
        </a:p>
      </dgm:t>
    </dgm:pt>
    <dgm:pt modelId="{27571190-2343-4C65-8362-90F1B5D826EC}" type="sibTrans" cxnId="{DD8C33B6-07C6-4D67-95F6-9AB78905C238}">
      <dgm:prSet/>
      <dgm:spPr/>
      <dgm:t>
        <a:bodyPr/>
        <a:lstStyle/>
        <a:p>
          <a:endParaRPr lang="es-PE"/>
        </a:p>
      </dgm:t>
    </dgm:pt>
    <dgm:pt modelId="{5E4C6A8F-0DAF-4FF3-9E44-7C1F4C265294}">
      <dgm:prSet phldrT="[Texto]" custT="1"/>
      <dgm:spPr/>
      <dgm:t>
        <a:bodyPr/>
        <a:lstStyle/>
        <a:p>
          <a:r>
            <a:rPr lang="es-ES" sz="1200" b="1" i="0" dirty="0"/>
            <a:t>Analizar y medir los resultados de la capacidad y eficacia del proceso</a:t>
          </a:r>
          <a:endParaRPr lang="es-PE" sz="1200" dirty="0"/>
        </a:p>
      </dgm:t>
    </dgm:pt>
    <dgm:pt modelId="{34DE937A-BEEF-40A9-9E0C-FFBC873470FF}" type="parTrans" cxnId="{279E0574-C7D7-4B89-9AC8-35F6D22A8EB7}">
      <dgm:prSet/>
      <dgm:spPr/>
      <dgm:t>
        <a:bodyPr/>
        <a:lstStyle/>
        <a:p>
          <a:endParaRPr lang="es-PE"/>
        </a:p>
      </dgm:t>
    </dgm:pt>
    <dgm:pt modelId="{A038F14F-C38B-485C-902C-9CCD566A7F55}" type="sibTrans" cxnId="{279E0574-C7D7-4B89-9AC8-35F6D22A8EB7}">
      <dgm:prSet/>
      <dgm:spPr/>
      <dgm:t>
        <a:bodyPr/>
        <a:lstStyle/>
        <a:p>
          <a:endParaRPr lang="es-PE"/>
        </a:p>
      </dgm:t>
    </dgm:pt>
    <dgm:pt modelId="{69C5A1F4-25B8-4505-971D-42D8DD21636E}">
      <dgm:prSet phldrT="[Texto]" custT="1"/>
      <dgm:spPr/>
      <dgm:t>
        <a:bodyPr/>
        <a:lstStyle/>
        <a:p>
          <a:r>
            <a:rPr lang="es-ES" sz="1100" b="0" i="0" dirty="0"/>
            <a:t>Se podrían establecer indicadores de desempeño como el tiempo de producción, la calidad del producto final y la satisfacción del cliente.</a:t>
          </a:r>
          <a:endParaRPr lang="es-PE" sz="1100" dirty="0"/>
        </a:p>
      </dgm:t>
    </dgm:pt>
    <dgm:pt modelId="{1993EEE0-DB82-4A21-B9F1-6B6769FD1446}" type="parTrans" cxnId="{8C632774-5E16-48E1-96F1-AA6B579B8B97}">
      <dgm:prSet/>
      <dgm:spPr/>
      <dgm:t>
        <a:bodyPr/>
        <a:lstStyle/>
        <a:p>
          <a:endParaRPr lang="es-PE"/>
        </a:p>
      </dgm:t>
    </dgm:pt>
    <dgm:pt modelId="{714E0192-99FA-4A05-B9FE-53A5AC3238F1}" type="sibTrans" cxnId="{8C632774-5E16-48E1-96F1-AA6B579B8B97}">
      <dgm:prSet/>
      <dgm:spPr/>
      <dgm:t>
        <a:bodyPr/>
        <a:lstStyle/>
        <a:p>
          <a:endParaRPr lang="es-PE"/>
        </a:p>
      </dgm:t>
    </dgm:pt>
    <dgm:pt modelId="{03C48C3F-B49D-4DAB-B22B-F070CB3EC911}">
      <dgm:prSet phldrT="[Texto]" custT="1"/>
      <dgm:spPr/>
      <dgm:t>
        <a:bodyPr/>
        <a:lstStyle/>
        <a:p>
          <a:endParaRPr lang="es-PE" sz="1100" dirty="0"/>
        </a:p>
      </dgm:t>
    </dgm:pt>
    <dgm:pt modelId="{C6FAC843-F3A9-411A-BB62-5C727516F691}" type="parTrans" cxnId="{BD03100C-C3AB-41AD-9D3C-DB94C832E2E5}">
      <dgm:prSet/>
      <dgm:spPr/>
      <dgm:t>
        <a:bodyPr/>
        <a:lstStyle/>
        <a:p>
          <a:endParaRPr lang="es-PE"/>
        </a:p>
      </dgm:t>
    </dgm:pt>
    <dgm:pt modelId="{3911655B-A217-460E-A443-6CBFB4FCF160}" type="sibTrans" cxnId="{BD03100C-C3AB-41AD-9D3C-DB94C832E2E5}">
      <dgm:prSet/>
      <dgm:spPr/>
      <dgm:t>
        <a:bodyPr/>
        <a:lstStyle/>
        <a:p>
          <a:endParaRPr lang="es-PE"/>
        </a:p>
      </dgm:t>
    </dgm:pt>
    <dgm:pt modelId="{2C34056A-A917-4AA4-8E35-8610861E39C0}">
      <dgm:prSet phldrT="[Texto]" custT="1"/>
      <dgm:spPr/>
      <dgm:t>
        <a:bodyPr/>
        <a:lstStyle/>
        <a:p>
          <a:endParaRPr lang="es-PE" sz="1100" dirty="0"/>
        </a:p>
      </dgm:t>
    </dgm:pt>
    <dgm:pt modelId="{7F33B3A4-4DE2-425F-90D1-C74D112D07BE}" type="parTrans" cxnId="{7A239508-9AF3-406E-9401-AFFDB1C7AE3D}">
      <dgm:prSet/>
      <dgm:spPr/>
      <dgm:t>
        <a:bodyPr/>
        <a:lstStyle/>
        <a:p>
          <a:endParaRPr lang="es-PE"/>
        </a:p>
      </dgm:t>
    </dgm:pt>
    <dgm:pt modelId="{F72326C0-2746-4AA6-AC88-4EB87324249E}" type="sibTrans" cxnId="{7A239508-9AF3-406E-9401-AFFDB1C7AE3D}">
      <dgm:prSet/>
      <dgm:spPr/>
      <dgm:t>
        <a:bodyPr/>
        <a:lstStyle/>
        <a:p>
          <a:endParaRPr lang="es-PE"/>
        </a:p>
      </dgm:t>
    </dgm:pt>
    <dgm:pt modelId="{8FC2E035-245A-4D0E-93BA-F9A63F8484B6}">
      <dgm:prSet phldrT="[Texto]" custT="1"/>
      <dgm:spPr/>
      <dgm:t>
        <a:bodyPr/>
        <a:lstStyle/>
        <a:p>
          <a:endParaRPr lang="es-PE" sz="1100" dirty="0"/>
        </a:p>
      </dgm:t>
    </dgm:pt>
    <dgm:pt modelId="{134C027D-B681-4E9B-A155-E723125C5E38}" type="parTrans" cxnId="{C71DE649-3792-4FE2-86C8-324DD0BEE4F9}">
      <dgm:prSet/>
      <dgm:spPr/>
      <dgm:t>
        <a:bodyPr/>
        <a:lstStyle/>
        <a:p>
          <a:endParaRPr lang="es-PE"/>
        </a:p>
      </dgm:t>
    </dgm:pt>
    <dgm:pt modelId="{E62606F8-CA48-4F42-B65E-6C13B9A7B816}" type="sibTrans" cxnId="{C71DE649-3792-4FE2-86C8-324DD0BEE4F9}">
      <dgm:prSet/>
      <dgm:spPr/>
      <dgm:t>
        <a:bodyPr/>
        <a:lstStyle/>
        <a:p>
          <a:endParaRPr lang="es-PE"/>
        </a:p>
      </dgm:t>
    </dgm:pt>
    <dgm:pt modelId="{76D50ED8-D5D2-46AB-90B4-501BA5902883}">
      <dgm:prSet phldrT="[Texto]" custT="1"/>
      <dgm:spPr/>
      <dgm:t>
        <a:bodyPr/>
        <a:lstStyle/>
        <a:p>
          <a:endParaRPr lang="es-PE" sz="1100" dirty="0"/>
        </a:p>
      </dgm:t>
    </dgm:pt>
    <dgm:pt modelId="{40003F2F-152C-431C-A885-E6B5A7AFF48F}" type="parTrans" cxnId="{6ED059C4-0BEA-438F-B1A5-11035F07008C}">
      <dgm:prSet/>
      <dgm:spPr/>
      <dgm:t>
        <a:bodyPr/>
        <a:lstStyle/>
        <a:p>
          <a:endParaRPr lang="es-PE"/>
        </a:p>
      </dgm:t>
    </dgm:pt>
    <dgm:pt modelId="{5AE02B84-8034-4F89-956C-A129D7F9A989}" type="sibTrans" cxnId="{6ED059C4-0BEA-438F-B1A5-11035F07008C}">
      <dgm:prSet/>
      <dgm:spPr/>
      <dgm:t>
        <a:bodyPr/>
        <a:lstStyle/>
        <a:p>
          <a:endParaRPr lang="es-PE"/>
        </a:p>
      </dgm:t>
    </dgm:pt>
    <dgm:pt modelId="{4F684CBF-CADA-49A7-AA07-77C1F161B724}" type="pres">
      <dgm:prSet presAssocID="{B0565454-CF97-47D7-AB2C-9CF472626739}" presName="Name0" presStyleCnt="0">
        <dgm:presLayoutVars>
          <dgm:dir/>
          <dgm:resizeHandles val="exact"/>
        </dgm:presLayoutVars>
      </dgm:prSet>
      <dgm:spPr/>
    </dgm:pt>
    <dgm:pt modelId="{4F494F15-08F1-43E8-8B11-DB262BCEB7D4}" type="pres">
      <dgm:prSet presAssocID="{AA68F967-1CA8-44C2-BC94-256C942BA6B2}" presName="node" presStyleLbl="node1" presStyleIdx="0" presStyleCnt="4">
        <dgm:presLayoutVars>
          <dgm:bulletEnabled val="1"/>
        </dgm:presLayoutVars>
      </dgm:prSet>
      <dgm:spPr/>
    </dgm:pt>
    <dgm:pt modelId="{CE64E7DF-FAA9-4BD1-A90C-A0FEA1C569FE}" type="pres">
      <dgm:prSet presAssocID="{F29A9C6A-9C30-4950-9B2F-591EA9DDE946}" presName="sibTrans" presStyleCnt="0"/>
      <dgm:spPr/>
    </dgm:pt>
    <dgm:pt modelId="{B4EECD03-A126-485C-AAFE-ACBFC989C1AE}" type="pres">
      <dgm:prSet presAssocID="{7F27F6D1-8955-411D-B70D-575B75997530}" presName="node" presStyleLbl="node1" presStyleIdx="1" presStyleCnt="4">
        <dgm:presLayoutVars>
          <dgm:bulletEnabled val="1"/>
        </dgm:presLayoutVars>
      </dgm:prSet>
      <dgm:spPr/>
    </dgm:pt>
    <dgm:pt modelId="{94450EB8-A743-42F1-B062-D94500A5DD32}" type="pres">
      <dgm:prSet presAssocID="{31D68227-C6C5-473E-839F-1FF80D2672DE}" presName="sibTrans" presStyleCnt="0"/>
      <dgm:spPr/>
    </dgm:pt>
    <dgm:pt modelId="{7B56460C-511F-40FB-ACC2-6FBCC703B52C}" type="pres">
      <dgm:prSet presAssocID="{E4F18D57-9072-4682-B8C9-AEF824BCD18A}" presName="node" presStyleLbl="node1" presStyleIdx="2" presStyleCnt="4">
        <dgm:presLayoutVars>
          <dgm:bulletEnabled val="1"/>
        </dgm:presLayoutVars>
      </dgm:prSet>
      <dgm:spPr/>
    </dgm:pt>
    <dgm:pt modelId="{5C7A001C-D5BD-4DE0-9980-A059FFA00EEE}" type="pres">
      <dgm:prSet presAssocID="{41F7FCF2-D607-461E-AD64-5659DBAA380A}" presName="sibTrans" presStyleCnt="0"/>
      <dgm:spPr/>
    </dgm:pt>
    <dgm:pt modelId="{B2A56688-846B-4FB8-9204-D26E0F4E387F}" type="pres">
      <dgm:prSet presAssocID="{5E4C6A8F-0DAF-4FF3-9E44-7C1F4C265294}" presName="node" presStyleLbl="node1" presStyleIdx="3" presStyleCnt="4">
        <dgm:presLayoutVars>
          <dgm:bulletEnabled val="1"/>
        </dgm:presLayoutVars>
      </dgm:prSet>
      <dgm:spPr/>
    </dgm:pt>
  </dgm:ptLst>
  <dgm:cxnLst>
    <dgm:cxn modelId="{2A3E7A07-E535-4C51-8BCC-40EB148A6017}" type="presOf" srcId="{7F27F6D1-8955-411D-B70D-575B75997530}" destId="{B4EECD03-A126-485C-AAFE-ACBFC989C1AE}" srcOrd="0" destOrd="0" presId="urn:microsoft.com/office/officeart/2005/8/layout/hList6"/>
    <dgm:cxn modelId="{7A239508-9AF3-406E-9401-AFFDB1C7AE3D}" srcId="{7F27F6D1-8955-411D-B70D-575B75997530}" destId="{2C34056A-A917-4AA4-8E35-8610861E39C0}" srcOrd="0" destOrd="0" parTransId="{7F33B3A4-4DE2-425F-90D1-C74D112D07BE}" sibTransId="{F72326C0-2746-4AA6-AC88-4EB87324249E}"/>
    <dgm:cxn modelId="{BD03100C-C3AB-41AD-9D3C-DB94C832E2E5}" srcId="{AA68F967-1CA8-44C2-BC94-256C942BA6B2}" destId="{03C48C3F-B49D-4DAB-B22B-F070CB3EC911}" srcOrd="0" destOrd="0" parTransId="{C6FAC843-F3A9-411A-BB62-5C727516F691}" sibTransId="{3911655B-A217-460E-A443-6CBFB4FCF160}"/>
    <dgm:cxn modelId="{E04C711F-2EC5-428F-9925-073AE4C5BD09}" type="presOf" srcId="{5E4C6A8F-0DAF-4FF3-9E44-7C1F4C265294}" destId="{B2A56688-846B-4FB8-9204-D26E0F4E387F}" srcOrd="0" destOrd="0" presId="urn:microsoft.com/office/officeart/2005/8/layout/hList6"/>
    <dgm:cxn modelId="{FD48443D-454B-453F-A1D9-71A98BFE7920}" type="presOf" srcId="{8FC2E035-245A-4D0E-93BA-F9A63F8484B6}" destId="{7B56460C-511F-40FB-ACC2-6FBCC703B52C}" srcOrd="0" destOrd="1" presId="urn:microsoft.com/office/officeart/2005/8/layout/hList6"/>
    <dgm:cxn modelId="{102AB463-16EA-40A8-A673-5DEDA76F2227}" type="presOf" srcId="{E4F18D57-9072-4682-B8C9-AEF824BCD18A}" destId="{7B56460C-511F-40FB-ACC2-6FBCC703B52C}" srcOrd="0" destOrd="0" presId="urn:microsoft.com/office/officeart/2005/8/layout/hList6"/>
    <dgm:cxn modelId="{C71DE649-3792-4FE2-86C8-324DD0BEE4F9}" srcId="{E4F18D57-9072-4682-B8C9-AEF824BCD18A}" destId="{8FC2E035-245A-4D0E-93BA-F9A63F8484B6}" srcOrd="0" destOrd="0" parTransId="{134C027D-B681-4E9B-A155-E723125C5E38}" sibTransId="{E62606F8-CA48-4F42-B65E-6C13B9A7B816}"/>
    <dgm:cxn modelId="{76BBFB4A-2FF2-4FF0-B69A-D1E6D1B56308}" type="presOf" srcId="{2C34056A-A917-4AA4-8E35-8610861E39C0}" destId="{B4EECD03-A126-485C-AAFE-ACBFC989C1AE}" srcOrd="0" destOrd="1" presId="urn:microsoft.com/office/officeart/2005/8/layout/hList6"/>
    <dgm:cxn modelId="{279E0574-C7D7-4B89-9AC8-35F6D22A8EB7}" srcId="{B0565454-CF97-47D7-AB2C-9CF472626739}" destId="{5E4C6A8F-0DAF-4FF3-9E44-7C1F4C265294}" srcOrd="3" destOrd="0" parTransId="{34DE937A-BEEF-40A9-9E0C-FFBC873470FF}" sibTransId="{A038F14F-C38B-485C-902C-9CCD566A7F55}"/>
    <dgm:cxn modelId="{8C632774-5E16-48E1-96F1-AA6B579B8B97}" srcId="{5E4C6A8F-0DAF-4FF3-9E44-7C1F4C265294}" destId="{69C5A1F4-25B8-4505-971D-42D8DD21636E}" srcOrd="1" destOrd="0" parTransId="{1993EEE0-DB82-4A21-B9F1-6B6769FD1446}" sibTransId="{714E0192-99FA-4A05-B9FE-53A5AC3238F1}"/>
    <dgm:cxn modelId="{BBCCCC54-1022-476C-9CAE-F85C53CCB77F}" type="presOf" srcId="{FE066DE2-06C0-4250-B407-5AAEBC16F748}" destId="{B4EECD03-A126-485C-AAFE-ACBFC989C1AE}" srcOrd="0" destOrd="2" presId="urn:microsoft.com/office/officeart/2005/8/layout/hList6"/>
    <dgm:cxn modelId="{9648A176-0D95-4F22-A705-7689F748D46D}" type="presOf" srcId="{69C5A1F4-25B8-4505-971D-42D8DD21636E}" destId="{B2A56688-846B-4FB8-9204-D26E0F4E387F}" srcOrd="0" destOrd="2" presId="urn:microsoft.com/office/officeart/2005/8/layout/hList6"/>
    <dgm:cxn modelId="{B1337D86-84FA-4F8A-B7B6-539D893F376C}" type="presOf" srcId="{B0565454-CF97-47D7-AB2C-9CF472626739}" destId="{4F684CBF-CADA-49A7-AA07-77C1F161B724}" srcOrd="0" destOrd="0" presId="urn:microsoft.com/office/officeart/2005/8/layout/hList6"/>
    <dgm:cxn modelId="{B1B4EA9B-ED7C-491D-8201-9736308972E8}" type="presOf" srcId="{4120E650-773A-4231-BCB1-DE78E9B545CB}" destId="{4F494F15-08F1-43E8-8B11-DB262BCEB7D4}" srcOrd="0" destOrd="2" presId="urn:microsoft.com/office/officeart/2005/8/layout/hList6"/>
    <dgm:cxn modelId="{7964C4AD-FD52-49A9-915B-309F16024AA9}" srcId="{7F27F6D1-8955-411D-B70D-575B75997530}" destId="{FE066DE2-06C0-4250-B407-5AAEBC16F748}" srcOrd="1" destOrd="0" parTransId="{0D59C714-D1D3-4204-9241-CBF768DD3585}" sibTransId="{8C795ADB-488B-43D4-B9BB-DFD8C894F969}"/>
    <dgm:cxn modelId="{DD8C33B6-07C6-4D67-95F6-9AB78905C238}" srcId="{E4F18D57-9072-4682-B8C9-AEF824BCD18A}" destId="{183E5EBA-3E96-4D49-B5C2-AB6AD6CC68FE}" srcOrd="1" destOrd="0" parTransId="{03D7B390-F971-4E5B-A331-3FD559B08B4D}" sibTransId="{27571190-2343-4C65-8362-90F1B5D826EC}"/>
    <dgm:cxn modelId="{89AA9EBB-9286-4A17-AF43-27DFF6180767}" srcId="{B0565454-CF97-47D7-AB2C-9CF472626739}" destId="{E4F18D57-9072-4682-B8C9-AEF824BCD18A}" srcOrd="2" destOrd="0" parTransId="{1FFB0ED1-D396-4EE8-81A9-D989AD3AB6DD}" sibTransId="{41F7FCF2-D607-461E-AD64-5659DBAA380A}"/>
    <dgm:cxn modelId="{6ED059C4-0BEA-438F-B1A5-11035F07008C}" srcId="{5E4C6A8F-0DAF-4FF3-9E44-7C1F4C265294}" destId="{76D50ED8-D5D2-46AB-90B4-501BA5902883}" srcOrd="0" destOrd="0" parTransId="{40003F2F-152C-431C-A885-E6B5A7AFF48F}" sibTransId="{5AE02B84-8034-4F89-956C-A129D7F9A989}"/>
    <dgm:cxn modelId="{DC9B25CC-BADB-4ECA-8BAA-31BE0015C98A}" type="presOf" srcId="{03C48C3F-B49D-4DAB-B22B-F070CB3EC911}" destId="{4F494F15-08F1-43E8-8B11-DB262BCEB7D4}" srcOrd="0" destOrd="1" presId="urn:microsoft.com/office/officeart/2005/8/layout/hList6"/>
    <dgm:cxn modelId="{D5E2DCE1-620F-46A5-A064-8F9C9AB29DFF}" srcId="{B0565454-CF97-47D7-AB2C-9CF472626739}" destId="{AA68F967-1CA8-44C2-BC94-256C942BA6B2}" srcOrd="0" destOrd="0" parTransId="{B9B0051B-2068-4C0A-8974-2FCD32C9AD3A}" sibTransId="{F29A9C6A-9C30-4950-9B2F-591EA9DDE946}"/>
    <dgm:cxn modelId="{882136E9-DE27-45A7-ABCF-6B3E38F5CE76}" srcId="{B0565454-CF97-47D7-AB2C-9CF472626739}" destId="{7F27F6D1-8955-411D-B70D-575B75997530}" srcOrd="1" destOrd="0" parTransId="{05171FC1-7833-4ABF-A1EB-EE3BFE5648F6}" sibTransId="{31D68227-C6C5-473E-839F-1FF80D2672DE}"/>
    <dgm:cxn modelId="{0AB7A9EC-BBF0-44F5-8DA1-B896A60B43AD}" type="presOf" srcId="{183E5EBA-3E96-4D49-B5C2-AB6AD6CC68FE}" destId="{7B56460C-511F-40FB-ACC2-6FBCC703B52C}" srcOrd="0" destOrd="2" presId="urn:microsoft.com/office/officeart/2005/8/layout/hList6"/>
    <dgm:cxn modelId="{F6B013F6-E1DA-4283-9E0A-B8C88FB4A16F}" type="presOf" srcId="{AA68F967-1CA8-44C2-BC94-256C942BA6B2}" destId="{4F494F15-08F1-43E8-8B11-DB262BCEB7D4}" srcOrd="0" destOrd="0" presId="urn:microsoft.com/office/officeart/2005/8/layout/hList6"/>
    <dgm:cxn modelId="{B298CFFA-44FB-44AE-9E73-3A7FD228FC2C}" type="presOf" srcId="{76D50ED8-D5D2-46AB-90B4-501BA5902883}" destId="{B2A56688-846B-4FB8-9204-D26E0F4E387F}" srcOrd="0" destOrd="1" presId="urn:microsoft.com/office/officeart/2005/8/layout/hList6"/>
    <dgm:cxn modelId="{CD00E2FE-8C51-4E6C-99DC-500EFA6823E2}" srcId="{AA68F967-1CA8-44C2-BC94-256C942BA6B2}" destId="{4120E650-773A-4231-BCB1-DE78E9B545CB}" srcOrd="1" destOrd="0" parTransId="{D6912219-39D8-4459-B82C-8EEBCAC063E5}" sibTransId="{B775D883-BFEE-4664-A648-2A30A2A8FAC1}"/>
    <dgm:cxn modelId="{DCA2975A-C5D5-43BF-8A41-213585033E89}" type="presParOf" srcId="{4F684CBF-CADA-49A7-AA07-77C1F161B724}" destId="{4F494F15-08F1-43E8-8B11-DB262BCEB7D4}" srcOrd="0" destOrd="0" presId="urn:microsoft.com/office/officeart/2005/8/layout/hList6"/>
    <dgm:cxn modelId="{3FE0EFC8-2096-4A0F-AD7C-38F01468DD21}" type="presParOf" srcId="{4F684CBF-CADA-49A7-AA07-77C1F161B724}" destId="{CE64E7DF-FAA9-4BD1-A90C-A0FEA1C569FE}" srcOrd="1" destOrd="0" presId="urn:microsoft.com/office/officeart/2005/8/layout/hList6"/>
    <dgm:cxn modelId="{49B0B715-FE92-4BE4-9D14-D79C3D73EEA8}" type="presParOf" srcId="{4F684CBF-CADA-49A7-AA07-77C1F161B724}" destId="{B4EECD03-A126-485C-AAFE-ACBFC989C1AE}" srcOrd="2" destOrd="0" presId="urn:microsoft.com/office/officeart/2005/8/layout/hList6"/>
    <dgm:cxn modelId="{1EFE22AC-1C40-4E79-A0EE-63DC0B4F1A7C}" type="presParOf" srcId="{4F684CBF-CADA-49A7-AA07-77C1F161B724}" destId="{94450EB8-A743-42F1-B062-D94500A5DD32}" srcOrd="3" destOrd="0" presId="urn:microsoft.com/office/officeart/2005/8/layout/hList6"/>
    <dgm:cxn modelId="{5C28AF5E-50DA-41DD-BE0B-621C2DB06E65}" type="presParOf" srcId="{4F684CBF-CADA-49A7-AA07-77C1F161B724}" destId="{7B56460C-511F-40FB-ACC2-6FBCC703B52C}" srcOrd="4" destOrd="0" presId="urn:microsoft.com/office/officeart/2005/8/layout/hList6"/>
    <dgm:cxn modelId="{CE27D08F-8661-4BE3-A3D6-3765FA579AA5}" type="presParOf" srcId="{4F684CBF-CADA-49A7-AA07-77C1F161B724}" destId="{5C7A001C-D5BD-4DE0-9980-A059FFA00EEE}" srcOrd="5" destOrd="0" presId="urn:microsoft.com/office/officeart/2005/8/layout/hList6"/>
    <dgm:cxn modelId="{C858FA97-1766-46EC-A1B1-37ECBB895833}" type="presParOf" srcId="{4F684CBF-CADA-49A7-AA07-77C1F161B724}" destId="{B2A56688-846B-4FB8-9204-D26E0F4E387F}"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565454-CF97-47D7-AB2C-9CF472626739}"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s-PE"/>
        </a:p>
      </dgm:t>
    </dgm:pt>
    <dgm:pt modelId="{AA68F967-1CA8-44C2-BC94-256C942BA6B2}">
      <dgm:prSet phldrT="[Texto]" custT="1"/>
      <dgm:spPr/>
      <dgm:t>
        <a:bodyPr/>
        <a:lstStyle/>
        <a:p>
          <a:r>
            <a:rPr lang="es-ES" sz="1200" b="1" i="0" dirty="0"/>
            <a:t>Establecer las entradas de proceso requeridas y las salidas previstas</a:t>
          </a:r>
          <a:endParaRPr lang="es-PE" sz="1200" dirty="0"/>
        </a:p>
      </dgm:t>
    </dgm:pt>
    <dgm:pt modelId="{B9B0051B-2068-4C0A-8974-2FCD32C9AD3A}" type="parTrans" cxnId="{D5E2DCE1-620F-46A5-A064-8F9C9AB29DFF}">
      <dgm:prSet/>
      <dgm:spPr/>
      <dgm:t>
        <a:bodyPr/>
        <a:lstStyle/>
        <a:p>
          <a:endParaRPr lang="es-PE"/>
        </a:p>
      </dgm:t>
    </dgm:pt>
    <dgm:pt modelId="{F29A9C6A-9C30-4950-9B2F-591EA9DDE946}" type="sibTrans" cxnId="{D5E2DCE1-620F-46A5-A064-8F9C9AB29DFF}">
      <dgm:prSet/>
      <dgm:spPr/>
      <dgm:t>
        <a:bodyPr/>
        <a:lstStyle/>
        <a:p>
          <a:endParaRPr lang="es-PE"/>
        </a:p>
      </dgm:t>
    </dgm:pt>
    <dgm:pt modelId="{4120E650-773A-4231-BCB1-DE78E9B545CB}">
      <dgm:prSet phldrT="[Texto]" custT="1"/>
      <dgm:spPr/>
      <dgm:t>
        <a:bodyPr/>
        <a:lstStyle/>
        <a:p>
          <a:r>
            <a:rPr lang="es-ES" sz="1100" b="0" i="0" dirty="0"/>
            <a:t>Las entradas podrían incluir la madera y otros materiales, mientras que las salidas serían los muebles terminados.</a:t>
          </a:r>
          <a:endParaRPr lang="es-PE" sz="1100" dirty="0"/>
        </a:p>
      </dgm:t>
    </dgm:pt>
    <dgm:pt modelId="{D6912219-39D8-4459-B82C-8EEBCAC063E5}" type="parTrans" cxnId="{CD00E2FE-8C51-4E6C-99DC-500EFA6823E2}">
      <dgm:prSet/>
      <dgm:spPr/>
      <dgm:t>
        <a:bodyPr/>
        <a:lstStyle/>
        <a:p>
          <a:endParaRPr lang="es-PE"/>
        </a:p>
      </dgm:t>
    </dgm:pt>
    <dgm:pt modelId="{B775D883-BFEE-4664-A648-2A30A2A8FAC1}" type="sibTrans" cxnId="{CD00E2FE-8C51-4E6C-99DC-500EFA6823E2}">
      <dgm:prSet/>
      <dgm:spPr/>
      <dgm:t>
        <a:bodyPr/>
        <a:lstStyle/>
        <a:p>
          <a:endParaRPr lang="es-PE"/>
        </a:p>
      </dgm:t>
    </dgm:pt>
    <dgm:pt modelId="{7F27F6D1-8955-411D-B70D-575B75997530}">
      <dgm:prSet phldrT="[Texto]" custT="1"/>
      <dgm:spPr/>
      <dgm:t>
        <a:bodyPr/>
        <a:lstStyle/>
        <a:p>
          <a:r>
            <a:rPr lang="es-ES" sz="1200" b="1" i="0" dirty="0"/>
            <a:t>Identificar los clientes y sus requisitos</a:t>
          </a:r>
          <a:endParaRPr lang="es-PE" sz="1200" dirty="0"/>
        </a:p>
      </dgm:t>
    </dgm:pt>
    <dgm:pt modelId="{05171FC1-7833-4ABF-A1EB-EE3BFE5648F6}" type="parTrans" cxnId="{882136E9-DE27-45A7-ABCF-6B3E38F5CE76}">
      <dgm:prSet/>
      <dgm:spPr/>
      <dgm:t>
        <a:bodyPr/>
        <a:lstStyle/>
        <a:p>
          <a:endParaRPr lang="es-PE"/>
        </a:p>
      </dgm:t>
    </dgm:pt>
    <dgm:pt modelId="{31D68227-C6C5-473E-839F-1FF80D2672DE}" type="sibTrans" cxnId="{882136E9-DE27-45A7-ABCF-6B3E38F5CE76}">
      <dgm:prSet/>
      <dgm:spPr/>
      <dgm:t>
        <a:bodyPr/>
        <a:lstStyle/>
        <a:p>
          <a:endParaRPr lang="es-PE"/>
        </a:p>
      </dgm:t>
    </dgm:pt>
    <dgm:pt modelId="{FE066DE2-06C0-4250-B407-5AAEBC16F748}">
      <dgm:prSet phldrT="[Texto]" custT="1"/>
      <dgm:spPr/>
      <dgm:t>
        <a:bodyPr/>
        <a:lstStyle/>
        <a:p>
          <a:r>
            <a:rPr lang="es-ES" sz="1100" b="0" i="0"/>
            <a:t>Los clientes podrían ser tanto particulares como empresas, y sus requisitos podrían incluir la calidad de los muebles, el tiempo de entrega y el precio.</a:t>
          </a:r>
          <a:endParaRPr lang="es-PE" sz="1100" dirty="0"/>
        </a:p>
      </dgm:t>
    </dgm:pt>
    <dgm:pt modelId="{0D59C714-D1D3-4204-9241-CBF768DD3585}" type="parTrans" cxnId="{7964C4AD-FD52-49A9-915B-309F16024AA9}">
      <dgm:prSet/>
      <dgm:spPr/>
      <dgm:t>
        <a:bodyPr/>
        <a:lstStyle/>
        <a:p>
          <a:endParaRPr lang="es-PE"/>
        </a:p>
      </dgm:t>
    </dgm:pt>
    <dgm:pt modelId="{8C795ADB-488B-43D4-B9BB-DFD8C894F969}" type="sibTrans" cxnId="{7964C4AD-FD52-49A9-915B-309F16024AA9}">
      <dgm:prSet/>
      <dgm:spPr/>
      <dgm:t>
        <a:bodyPr/>
        <a:lstStyle/>
        <a:p>
          <a:endParaRPr lang="es-PE"/>
        </a:p>
      </dgm:t>
    </dgm:pt>
    <dgm:pt modelId="{E4F18D57-9072-4682-B8C9-AEF824BCD18A}">
      <dgm:prSet phldrT="[Texto]" custT="1"/>
      <dgm:spPr/>
      <dgm:t>
        <a:bodyPr/>
        <a:lstStyle/>
        <a:p>
          <a:r>
            <a:rPr lang="es-PE" sz="1200" b="1" i="0" dirty="0"/>
            <a:t>Conocer la normatividad aplicable</a:t>
          </a:r>
          <a:endParaRPr lang="es-PE" sz="1200" dirty="0"/>
        </a:p>
      </dgm:t>
    </dgm:pt>
    <dgm:pt modelId="{1FFB0ED1-D396-4EE8-81A9-D989AD3AB6DD}" type="parTrans" cxnId="{89AA9EBB-9286-4A17-AF43-27DFF6180767}">
      <dgm:prSet/>
      <dgm:spPr/>
      <dgm:t>
        <a:bodyPr/>
        <a:lstStyle/>
        <a:p>
          <a:endParaRPr lang="es-PE"/>
        </a:p>
      </dgm:t>
    </dgm:pt>
    <dgm:pt modelId="{41F7FCF2-D607-461E-AD64-5659DBAA380A}" type="sibTrans" cxnId="{89AA9EBB-9286-4A17-AF43-27DFF6180767}">
      <dgm:prSet/>
      <dgm:spPr/>
      <dgm:t>
        <a:bodyPr/>
        <a:lstStyle/>
        <a:p>
          <a:endParaRPr lang="es-PE"/>
        </a:p>
      </dgm:t>
    </dgm:pt>
    <dgm:pt modelId="{183E5EBA-3E96-4D49-B5C2-AB6AD6CC68FE}">
      <dgm:prSet phldrT="[Texto]" custT="1"/>
      <dgm:spPr/>
      <dgm:t>
        <a:bodyPr/>
        <a:lstStyle/>
        <a:p>
          <a:r>
            <a:rPr lang="es-ES" sz="1100" b="0" i="0"/>
            <a:t>Esto podría incluir las regulaciones sobre la seguridad en el trabajo, las normas de calidad y las leyes ambientales.</a:t>
          </a:r>
          <a:endParaRPr lang="es-PE" sz="1100" dirty="0"/>
        </a:p>
      </dgm:t>
    </dgm:pt>
    <dgm:pt modelId="{03D7B390-F971-4E5B-A331-3FD559B08B4D}" type="parTrans" cxnId="{DD8C33B6-07C6-4D67-95F6-9AB78905C238}">
      <dgm:prSet/>
      <dgm:spPr/>
      <dgm:t>
        <a:bodyPr/>
        <a:lstStyle/>
        <a:p>
          <a:endParaRPr lang="es-PE"/>
        </a:p>
      </dgm:t>
    </dgm:pt>
    <dgm:pt modelId="{27571190-2343-4C65-8362-90F1B5D826EC}" type="sibTrans" cxnId="{DD8C33B6-07C6-4D67-95F6-9AB78905C238}">
      <dgm:prSet/>
      <dgm:spPr/>
      <dgm:t>
        <a:bodyPr/>
        <a:lstStyle/>
        <a:p>
          <a:endParaRPr lang="es-PE"/>
        </a:p>
      </dgm:t>
    </dgm:pt>
    <dgm:pt modelId="{5E4C6A8F-0DAF-4FF3-9E44-7C1F4C265294}">
      <dgm:prSet phldrT="[Texto]" custT="1"/>
      <dgm:spPr/>
      <dgm:t>
        <a:bodyPr/>
        <a:lstStyle/>
        <a:p>
          <a:r>
            <a:rPr lang="es-PE" sz="1200" b="1" i="0" dirty="0"/>
            <a:t>Definir los recursos disponibles</a:t>
          </a:r>
          <a:endParaRPr lang="es-PE" sz="1200" dirty="0"/>
        </a:p>
      </dgm:t>
    </dgm:pt>
    <dgm:pt modelId="{34DE937A-BEEF-40A9-9E0C-FFBC873470FF}" type="parTrans" cxnId="{279E0574-C7D7-4B89-9AC8-35F6D22A8EB7}">
      <dgm:prSet/>
      <dgm:spPr/>
      <dgm:t>
        <a:bodyPr/>
        <a:lstStyle/>
        <a:p>
          <a:endParaRPr lang="es-PE"/>
        </a:p>
      </dgm:t>
    </dgm:pt>
    <dgm:pt modelId="{A038F14F-C38B-485C-902C-9CCD566A7F55}" type="sibTrans" cxnId="{279E0574-C7D7-4B89-9AC8-35F6D22A8EB7}">
      <dgm:prSet/>
      <dgm:spPr/>
      <dgm:t>
        <a:bodyPr/>
        <a:lstStyle/>
        <a:p>
          <a:endParaRPr lang="es-PE"/>
        </a:p>
      </dgm:t>
    </dgm:pt>
    <dgm:pt modelId="{69C5A1F4-25B8-4505-971D-42D8DD21636E}">
      <dgm:prSet phldrT="[Texto]" custT="1"/>
      <dgm:spPr/>
      <dgm:t>
        <a:bodyPr/>
        <a:lstStyle/>
        <a:p>
          <a:r>
            <a:rPr lang="es-ES" sz="1100" b="0" i="0" dirty="0"/>
            <a:t>Los recursos podrían incluir el personal, las máquinas y herramientas, y el espacio de la fábrica.</a:t>
          </a:r>
          <a:endParaRPr lang="es-PE" sz="1100" dirty="0"/>
        </a:p>
      </dgm:t>
    </dgm:pt>
    <dgm:pt modelId="{1993EEE0-DB82-4A21-B9F1-6B6769FD1446}" type="parTrans" cxnId="{8C632774-5E16-48E1-96F1-AA6B579B8B97}">
      <dgm:prSet/>
      <dgm:spPr/>
      <dgm:t>
        <a:bodyPr/>
        <a:lstStyle/>
        <a:p>
          <a:endParaRPr lang="es-PE"/>
        </a:p>
      </dgm:t>
    </dgm:pt>
    <dgm:pt modelId="{714E0192-99FA-4A05-B9FE-53A5AC3238F1}" type="sibTrans" cxnId="{8C632774-5E16-48E1-96F1-AA6B579B8B97}">
      <dgm:prSet/>
      <dgm:spPr/>
      <dgm:t>
        <a:bodyPr/>
        <a:lstStyle/>
        <a:p>
          <a:endParaRPr lang="es-PE"/>
        </a:p>
      </dgm:t>
    </dgm:pt>
    <dgm:pt modelId="{03C48C3F-B49D-4DAB-B22B-F070CB3EC911}">
      <dgm:prSet phldrT="[Texto]" custT="1"/>
      <dgm:spPr/>
      <dgm:t>
        <a:bodyPr/>
        <a:lstStyle/>
        <a:p>
          <a:endParaRPr lang="es-PE" sz="1100" dirty="0"/>
        </a:p>
      </dgm:t>
    </dgm:pt>
    <dgm:pt modelId="{C6FAC843-F3A9-411A-BB62-5C727516F691}" type="parTrans" cxnId="{BD03100C-C3AB-41AD-9D3C-DB94C832E2E5}">
      <dgm:prSet/>
      <dgm:spPr/>
      <dgm:t>
        <a:bodyPr/>
        <a:lstStyle/>
        <a:p>
          <a:endParaRPr lang="es-PE"/>
        </a:p>
      </dgm:t>
    </dgm:pt>
    <dgm:pt modelId="{3911655B-A217-460E-A443-6CBFB4FCF160}" type="sibTrans" cxnId="{BD03100C-C3AB-41AD-9D3C-DB94C832E2E5}">
      <dgm:prSet/>
      <dgm:spPr/>
      <dgm:t>
        <a:bodyPr/>
        <a:lstStyle/>
        <a:p>
          <a:endParaRPr lang="es-PE"/>
        </a:p>
      </dgm:t>
    </dgm:pt>
    <dgm:pt modelId="{2C34056A-A917-4AA4-8E35-8610861E39C0}">
      <dgm:prSet phldrT="[Texto]" custT="1"/>
      <dgm:spPr/>
      <dgm:t>
        <a:bodyPr/>
        <a:lstStyle/>
        <a:p>
          <a:endParaRPr lang="es-PE" sz="1100" dirty="0"/>
        </a:p>
      </dgm:t>
    </dgm:pt>
    <dgm:pt modelId="{7F33B3A4-4DE2-425F-90D1-C74D112D07BE}" type="parTrans" cxnId="{7A239508-9AF3-406E-9401-AFFDB1C7AE3D}">
      <dgm:prSet/>
      <dgm:spPr/>
      <dgm:t>
        <a:bodyPr/>
        <a:lstStyle/>
        <a:p>
          <a:endParaRPr lang="es-PE"/>
        </a:p>
      </dgm:t>
    </dgm:pt>
    <dgm:pt modelId="{F72326C0-2746-4AA6-AC88-4EB87324249E}" type="sibTrans" cxnId="{7A239508-9AF3-406E-9401-AFFDB1C7AE3D}">
      <dgm:prSet/>
      <dgm:spPr/>
      <dgm:t>
        <a:bodyPr/>
        <a:lstStyle/>
        <a:p>
          <a:endParaRPr lang="es-PE"/>
        </a:p>
      </dgm:t>
    </dgm:pt>
    <dgm:pt modelId="{8FC2E035-245A-4D0E-93BA-F9A63F8484B6}">
      <dgm:prSet phldrT="[Texto]" custT="1"/>
      <dgm:spPr/>
      <dgm:t>
        <a:bodyPr/>
        <a:lstStyle/>
        <a:p>
          <a:endParaRPr lang="es-PE" sz="1100" dirty="0"/>
        </a:p>
      </dgm:t>
    </dgm:pt>
    <dgm:pt modelId="{134C027D-B681-4E9B-A155-E723125C5E38}" type="parTrans" cxnId="{C71DE649-3792-4FE2-86C8-324DD0BEE4F9}">
      <dgm:prSet/>
      <dgm:spPr/>
      <dgm:t>
        <a:bodyPr/>
        <a:lstStyle/>
        <a:p>
          <a:endParaRPr lang="es-PE"/>
        </a:p>
      </dgm:t>
    </dgm:pt>
    <dgm:pt modelId="{E62606F8-CA48-4F42-B65E-6C13B9A7B816}" type="sibTrans" cxnId="{C71DE649-3792-4FE2-86C8-324DD0BEE4F9}">
      <dgm:prSet/>
      <dgm:spPr/>
      <dgm:t>
        <a:bodyPr/>
        <a:lstStyle/>
        <a:p>
          <a:endParaRPr lang="es-PE"/>
        </a:p>
      </dgm:t>
    </dgm:pt>
    <dgm:pt modelId="{76D50ED8-D5D2-46AB-90B4-501BA5902883}">
      <dgm:prSet phldrT="[Texto]" custT="1"/>
      <dgm:spPr/>
      <dgm:t>
        <a:bodyPr/>
        <a:lstStyle/>
        <a:p>
          <a:endParaRPr lang="es-PE" sz="1100" dirty="0"/>
        </a:p>
      </dgm:t>
    </dgm:pt>
    <dgm:pt modelId="{40003F2F-152C-431C-A885-E6B5A7AFF48F}" type="parTrans" cxnId="{6ED059C4-0BEA-438F-B1A5-11035F07008C}">
      <dgm:prSet/>
      <dgm:spPr/>
      <dgm:t>
        <a:bodyPr/>
        <a:lstStyle/>
        <a:p>
          <a:endParaRPr lang="es-PE"/>
        </a:p>
      </dgm:t>
    </dgm:pt>
    <dgm:pt modelId="{5AE02B84-8034-4F89-956C-A129D7F9A989}" type="sibTrans" cxnId="{6ED059C4-0BEA-438F-B1A5-11035F07008C}">
      <dgm:prSet/>
      <dgm:spPr/>
      <dgm:t>
        <a:bodyPr/>
        <a:lstStyle/>
        <a:p>
          <a:endParaRPr lang="es-PE"/>
        </a:p>
      </dgm:t>
    </dgm:pt>
    <dgm:pt modelId="{4F684CBF-CADA-49A7-AA07-77C1F161B724}" type="pres">
      <dgm:prSet presAssocID="{B0565454-CF97-47D7-AB2C-9CF472626739}" presName="Name0" presStyleCnt="0">
        <dgm:presLayoutVars>
          <dgm:dir/>
          <dgm:resizeHandles val="exact"/>
        </dgm:presLayoutVars>
      </dgm:prSet>
      <dgm:spPr/>
    </dgm:pt>
    <dgm:pt modelId="{4F494F15-08F1-43E8-8B11-DB262BCEB7D4}" type="pres">
      <dgm:prSet presAssocID="{AA68F967-1CA8-44C2-BC94-256C942BA6B2}" presName="node" presStyleLbl="node1" presStyleIdx="0" presStyleCnt="4">
        <dgm:presLayoutVars>
          <dgm:bulletEnabled val="1"/>
        </dgm:presLayoutVars>
      </dgm:prSet>
      <dgm:spPr/>
    </dgm:pt>
    <dgm:pt modelId="{CE64E7DF-FAA9-4BD1-A90C-A0FEA1C569FE}" type="pres">
      <dgm:prSet presAssocID="{F29A9C6A-9C30-4950-9B2F-591EA9DDE946}" presName="sibTrans" presStyleCnt="0"/>
      <dgm:spPr/>
    </dgm:pt>
    <dgm:pt modelId="{B4EECD03-A126-485C-AAFE-ACBFC989C1AE}" type="pres">
      <dgm:prSet presAssocID="{7F27F6D1-8955-411D-B70D-575B75997530}" presName="node" presStyleLbl="node1" presStyleIdx="1" presStyleCnt="4">
        <dgm:presLayoutVars>
          <dgm:bulletEnabled val="1"/>
        </dgm:presLayoutVars>
      </dgm:prSet>
      <dgm:spPr/>
    </dgm:pt>
    <dgm:pt modelId="{94450EB8-A743-42F1-B062-D94500A5DD32}" type="pres">
      <dgm:prSet presAssocID="{31D68227-C6C5-473E-839F-1FF80D2672DE}" presName="sibTrans" presStyleCnt="0"/>
      <dgm:spPr/>
    </dgm:pt>
    <dgm:pt modelId="{7B56460C-511F-40FB-ACC2-6FBCC703B52C}" type="pres">
      <dgm:prSet presAssocID="{E4F18D57-9072-4682-B8C9-AEF824BCD18A}" presName="node" presStyleLbl="node1" presStyleIdx="2" presStyleCnt="4">
        <dgm:presLayoutVars>
          <dgm:bulletEnabled val="1"/>
        </dgm:presLayoutVars>
      </dgm:prSet>
      <dgm:spPr/>
    </dgm:pt>
    <dgm:pt modelId="{5C7A001C-D5BD-4DE0-9980-A059FFA00EEE}" type="pres">
      <dgm:prSet presAssocID="{41F7FCF2-D607-461E-AD64-5659DBAA380A}" presName="sibTrans" presStyleCnt="0"/>
      <dgm:spPr/>
    </dgm:pt>
    <dgm:pt modelId="{B2A56688-846B-4FB8-9204-D26E0F4E387F}" type="pres">
      <dgm:prSet presAssocID="{5E4C6A8F-0DAF-4FF3-9E44-7C1F4C265294}" presName="node" presStyleLbl="node1" presStyleIdx="3" presStyleCnt="4">
        <dgm:presLayoutVars>
          <dgm:bulletEnabled val="1"/>
        </dgm:presLayoutVars>
      </dgm:prSet>
      <dgm:spPr/>
    </dgm:pt>
  </dgm:ptLst>
  <dgm:cxnLst>
    <dgm:cxn modelId="{2A3E7A07-E535-4C51-8BCC-40EB148A6017}" type="presOf" srcId="{7F27F6D1-8955-411D-B70D-575B75997530}" destId="{B4EECD03-A126-485C-AAFE-ACBFC989C1AE}" srcOrd="0" destOrd="0" presId="urn:microsoft.com/office/officeart/2005/8/layout/hList6"/>
    <dgm:cxn modelId="{7A239508-9AF3-406E-9401-AFFDB1C7AE3D}" srcId="{7F27F6D1-8955-411D-B70D-575B75997530}" destId="{2C34056A-A917-4AA4-8E35-8610861E39C0}" srcOrd="0" destOrd="0" parTransId="{7F33B3A4-4DE2-425F-90D1-C74D112D07BE}" sibTransId="{F72326C0-2746-4AA6-AC88-4EB87324249E}"/>
    <dgm:cxn modelId="{BD03100C-C3AB-41AD-9D3C-DB94C832E2E5}" srcId="{AA68F967-1CA8-44C2-BC94-256C942BA6B2}" destId="{03C48C3F-B49D-4DAB-B22B-F070CB3EC911}" srcOrd="0" destOrd="0" parTransId="{C6FAC843-F3A9-411A-BB62-5C727516F691}" sibTransId="{3911655B-A217-460E-A443-6CBFB4FCF160}"/>
    <dgm:cxn modelId="{E04C711F-2EC5-428F-9925-073AE4C5BD09}" type="presOf" srcId="{5E4C6A8F-0DAF-4FF3-9E44-7C1F4C265294}" destId="{B2A56688-846B-4FB8-9204-D26E0F4E387F}" srcOrd="0" destOrd="0" presId="urn:microsoft.com/office/officeart/2005/8/layout/hList6"/>
    <dgm:cxn modelId="{FD48443D-454B-453F-A1D9-71A98BFE7920}" type="presOf" srcId="{8FC2E035-245A-4D0E-93BA-F9A63F8484B6}" destId="{7B56460C-511F-40FB-ACC2-6FBCC703B52C}" srcOrd="0" destOrd="1" presId="urn:microsoft.com/office/officeart/2005/8/layout/hList6"/>
    <dgm:cxn modelId="{102AB463-16EA-40A8-A673-5DEDA76F2227}" type="presOf" srcId="{E4F18D57-9072-4682-B8C9-AEF824BCD18A}" destId="{7B56460C-511F-40FB-ACC2-6FBCC703B52C}" srcOrd="0" destOrd="0" presId="urn:microsoft.com/office/officeart/2005/8/layout/hList6"/>
    <dgm:cxn modelId="{C71DE649-3792-4FE2-86C8-324DD0BEE4F9}" srcId="{E4F18D57-9072-4682-B8C9-AEF824BCD18A}" destId="{8FC2E035-245A-4D0E-93BA-F9A63F8484B6}" srcOrd="0" destOrd="0" parTransId="{134C027D-B681-4E9B-A155-E723125C5E38}" sibTransId="{E62606F8-CA48-4F42-B65E-6C13B9A7B816}"/>
    <dgm:cxn modelId="{76BBFB4A-2FF2-4FF0-B69A-D1E6D1B56308}" type="presOf" srcId="{2C34056A-A917-4AA4-8E35-8610861E39C0}" destId="{B4EECD03-A126-485C-AAFE-ACBFC989C1AE}" srcOrd="0" destOrd="1" presId="urn:microsoft.com/office/officeart/2005/8/layout/hList6"/>
    <dgm:cxn modelId="{279E0574-C7D7-4B89-9AC8-35F6D22A8EB7}" srcId="{B0565454-CF97-47D7-AB2C-9CF472626739}" destId="{5E4C6A8F-0DAF-4FF3-9E44-7C1F4C265294}" srcOrd="3" destOrd="0" parTransId="{34DE937A-BEEF-40A9-9E0C-FFBC873470FF}" sibTransId="{A038F14F-C38B-485C-902C-9CCD566A7F55}"/>
    <dgm:cxn modelId="{8C632774-5E16-48E1-96F1-AA6B579B8B97}" srcId="{5E4C6A8F-0DAF-4FF3-9E44-7C1F4C265294}" destId="{69C5A1F4-25B8-4505-971D-42D8DD21636E}" srcOrd="1" destOrd="0" parTransId="{1993EEE0-DB82-4A21-B9F1-6B6769FD1446}" sibTransId="{714E0192-99FA-4A05-B9FE-53A5AC3238F1}"/>
    <dgm:cxn modelId="{BBCCCC54-1022-476C-9CAE-F85C53CCB77F}" type="presOf" srcId="{FE066DE2-06C0-4250-B407-5AAEBC16F748}" destId="{B4EECD03-A126-485C-AAFE-ACBFC989C1AE}" srcOrd="0" destOrd="2" presId="urn:microsoft.com/office/officeart/2005/8/layout/hList6"/>
    <dgm:cxn modelId="{9648A176-0D95-4F22-A705-7689F748D46D}" type="presOf" srcId="{69C5A1F4-25B8-4505-971D-42D8DD21636E}" destId="{B2A56688-846B-4FB8-9204-D26E0F4E387F}" srcOrd="0" destOrd="2" presId="urn:microsoft.com/office/officeart/2005/8/layout/hList6"/>
    <dgm:cxn modelId="{B1337D86-84FA-4F8A-B7B6-539D893F376C}" type="presOf" srcId="{B0565454-CF97-47D7-AB2C-9CF472626739}" destId="{4F684CBF-CADA-49A7-AA07-77C1F161B724}" srcOrd="0" destOrd="0" presId="urn:microsoft.com/office/officeart/2005/8/layout/hList6"/>
    <dgm:cxn modelId="{B1B4EA9B-ED7C-491D-8201-9736308972E8}" type="presOf" srcId="{4120E650-773A-4231-BCB1-DE78E9B545CB}" destId="{4F494F15-08F1-43E8-8B11-DB262BCEB7D4}" srcOrd="0" destOrd="2" presId="urn:microsoft.com/office/officeart/2005/8/layout/hList6"/>
    <dgm:cxn modelId="{7964C4AD-FD52-49A9-915B-309F16024AA9}" srcId="{7F27F6D1-8955-411D-B70D-575B75997530}" destId="{FE066DE2-06C0-4250-B407-5AAEBC16F748}" srcOrd="1" destOrd="0" parTransId="{0D59C714-D1D3-4204-9241-CBF768DD3585}" sibTransId="{8C795ADB-488B-43D4-B9BB-DFD8C894F969}"/>
    <dgm:cxn modelId="{DD8C33B6-07C6-4D67-95F6-9AB78905C238}" srcId="{E4F18D57-9072-4682-B8C9-AEF824BCD18A}" destId="{183E5EBA-3E96-4D49-B5C2-AB6AD6CC68FE}" srcOrd="1" destOrd="0" parTransId="{03D7B390-F971-4E5B-A331-3FD559B08B4D}" sibTransId="{27571190-2343-4C65-8362-90F1B5D826EC}"/>
    <dgm:cxn modelId="{89AA9EBB-9286-4A17-AF43-27DFF6180767}" srcId="{B0565454-CF97-47D7-AB2C-9CF472626739}" destId="{E4F18D57-9072-4682-B8C9-AEF824BCD18A}" srcOrd="2" destOrd="0" parTransId="{1FFB0ED1-D396-4EE8-81A9-D989AD3AB6DD}" sibTransId="{41F7FCF2-D607-461E-AD64-5659DBAA380A}"/>
    <dgm:cxn modelId="{6ED059C4-0BEA-438F-B1A5-11035F07008C}" srcId="{5E4C6A8F-0DAF-4FF3-9E44-7C1F4C265294}" destId="{76D50ED8-D5D2-46AB-90B4-501BA5902883}" srcOrd="0" destOrd="0" parTransId="{40003F2F-152C-431C-A885-E6B5A7AFF48F}" sibTransId="{5AE02B84-8034-4F89-956C-A129D7F9A989}"/>
    <dgm:cxn modelId="{DC9B25CC-BADB-4ECA-8BAA-31BE0015C98A}" type="presOf" srcId="{03C48C3F-B49D-4DAB-B22B-F070CB3EC911}" destId="{4F494F15-08F1-43E8-8B11-DB262BCEB7D4}" srcOrd="0" destOrd="1" presId="urn:microsoft.com/office/officeart/2005/8/layout/hList6"/>
    <dgm:cxn modelId="{D5E2DCE1-620F-46A5-A064-8F9C9AB29DFF}" srcId="{B0565454-CF97-47D7-AB2C-9CF472626739}" destId="{AA68F967-1CA8-44C2-BC94-256C942BA6B2}" srcOrd="0" destOrd="0" parTransId="{B9B0051B-2068-4C0A-8974-2FCD32C9AD3A}" sibTransId="{F29A9C6A-9C30-4950-9B2F-591EA9DDE946}"/>
    <dgm:cxn modelId="{882136E9-DE27-45A7-ABCF-6B3E38F5CE76}" srcId="{B0565454-CF97-47D7-AB2C-9CF472626739}" destId="{7F27F6D1-8955-411D-B70D-575B75997530}" srcOrd="1" destOrd="0" parTransId="{05171FC1-7833-4ABF-A1EB-EE3BFE5648F6}" sibTransId="{31D68227-C6C5-473E-839F-1FF80D2672DE}"/>
    <dgm:cxn modelId="{0AB7A9EC-BBF0-44F5-8DA1-B896A60B43AD}" type="presOf" srcId="{183E5EBA-3E96-4D49-B5C2-AB6AD6CC68FE}" destId="{7B56460C-511F-40FB-ACC2-6FBCC703B52C}" srcOrd="0" destOrd="2" presId="urn:microsoft.com/office/officeart/2005/8/layout/hList6"/>
    <dgm:cxn modelId="{F6B013F6-E1DA-4283-9E0A-B8C88FB4A16F}" type="presOf" srcId="{AA68F967-1CA8-44C2-BC94-256C942BA6B2}" destId="{4F494F15-08F1-43E8-8B11-DB262BCEB7D4}" srcOrd="0" destOrd="0" presId="urn:microsoft.com/office/officeart/2005/8/layout/hList6"/>
    <dgm:cxn modelId="{B298CFFA-44FB-44AE-9E73-3A7FD228FC2C}" type="presOf" srcId="{76D50ED8-D5D2-46AB-90B4-501BA5902883}" destId="{B2A56688-846B-4FB8-9204-D26E0F4E387F}" srcOrd="0" destOrd="1" presId="urn:microsoft.com/office/officeart/2005/8/layout/hList6"/>
    <dgm:cxn modelId="{CD00E2FE-8C51-4E6C-99DC-500EFA6823E2}" srcId="{AA68F967-1CA8-44C2-BC94-256C942BA6B2}" destId="{4120E650-773A-4231-BCB1-DE78E9B545CB}" srcOrd="1" destOrd="0" parTransId="{D6912219-39D8-4459-B82C-8EEBCAC063E5}" sibTransId="{B775D883-BFEE-4664-A648-2A30A2A8FAC1}"/>
    <dgm:cxn modelId="{DCA2975A-C5D5-43BF-8A41-213585033E89}" type="presParOf" srcId="{4F684CBF-CADA-49A7-AA07-77C1F161B724}" destId="{4F494F15-08F1-43E8-8B11-DB262BCEB7D4}" srcOrd="0" destOrd="0" presId="urn:microsoft.com/office/officeart/2005/8/layout/hList6"/>
    <dgm:cxn modelId="{3FE0EFC8-2096-4A0F-AD7C-38F01468DD21}" type="presParOf" srcId="{4F684CBF-CADA-49A7-AA07-77C1F161B724}" destId="{CE64E7DF-FAA9-4BD1-A90C-A0FEA1C569FE}" srcOrd="1" destOrd="0" presId="urn:microsoft.com/office/officeart/2005/8/layout/hList6"/>
    <dgm:cxn modelId="{49B0B715-FE92-4BE4-9D14-D79C3D73EEA8}" type="presParOf" srcId="{4F684CBF-CADA-49A7-AA07-77C1F161B724}" destId="{B4EECD03-A126-485C-AAFE-ACBFC989C1AE}" srcOrd="2" destOrd="0" presId="urn:microsoft.com/office/officeart/2005/8/layout/hList6"/>
    <dgm:cxn modelId="{1EFE22AC-1C40-4E79-A0EE-63DC0B4F1A7C}" type="presParOf" srcId="{4F684CBF-CADA-49A7-AA07-77C1F161B724}" destId="{94450EB8-A743-42F1-B062-D94500A5DD32}" srcOrd="3" destOrd="0" presId="urn:microsoft.com/office/officeart/2005/8/layout/hList6"/>
    <dgm:cxn modelId="{5C28AF5E-50DA-41DD-BE0B-621C2DB06E65}" type="presParOf" srcId="{4F684CBF-CADA-49A7-AA07-77C1F161B724}" destId="{7B56460C-511F-40FB-ACC2-6FBCC703B52C}" srcOrd="4" destOrd="0" presId="urn:microsoft.com/office/officeart/2005/8/layout/hList6"/>
    <dgm:cxn modelId="{CE27D08F-8661-4BE3-A3D6-3765FA579AA5}" type="presParOf" srcId="{4F684CBF-CADA-49A7-AA07-77C1F161B724}" destId="{5C7A001C-D5BD-4DE0-9980-A059FFA00EEE}" srcOrd="5" destOrd="0" presId="urn:microsoft.com/office/officeart/2005/8/layout/hList6"/>
    <dgm:cxn modelId="{C858FA97-1766-46EC-A1B1-37ECBB895833}" type="presParOf" srcId="{4F684CBF-CADA-49A7-AA07-77C1F161B724}" destId="{B2A56688-846B-4FB8-9204-D26E0F4E387F}"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9B319-EB0F-464C-92B3-5689ECC611AB}">
      <dsp:nvSpPr>
        <dsp:cNvPr id="0" name=""/>
        <dsp:cNvSpPr/>
      </dsp:nvSpPr>
      <dsp:spPr>
        <a:xfrm>
          <a:off x="2589" y="99676"/>
          <a:ext cx="2524616" cy="1009846"/>
        </a:xfrm>
        <a:prstGeom prst="rect">
          <a:avLst/>
        </a:prstGeom>
        <a:solidFill>
          <a:schemeClr val="accent5">
            <a:hueOff val="0"/>
            <a:satOff val="0"/>
            <a:lumOff val="0"/>
            <a:alphaOff val="0"/>
          </a:schemeClr>
        </a:solidFill>
        <a:ln w="381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Comprensión de la organización y de su contexto</a:t>
          </a:r>
          <a:endParaRPr lang="es-PE" sz="1600" b="1" kern="1200" dirty="0">
            <a:latin typeface="Calibri" panose="020F0502020204030204" pitchFamily="34" charset="0"/>
            <a:cs typeface="Calibri" panose="020F0502020204030204" pitchFamily="34" charset="0"/>
          </a:endParaRPr>
        </a:p>
      </dsp:txBody>
      <dsp:txXfrm>
        <a:off x="2589" y="99676"/>
        <a:ext cx="2524616" cy="1009846"/>
      </dsp:txXfrm>
    </dsp:sp>
    <dsp:sp modelId="{D0933124-5429-46CC-8A9C-0E1FECEBBF62}">
      <dsp:nvSpPr>
        <dsp:cNvPr id="0" name=""/>
        <dsp:cNvSpPr/>
      </dsp:nvSpPr>
      <dsp:spPr>
        <a:xfrm>
          <a:off x="2589" y="1109523"/>
          <a:ext cx="2524616" cy="2854800"/>
        </a:xfrm>
        <a:prstGeom prst="rect">
          <a:avLst/>
        </a:prstGeom>
        <a:solidFill>
          <a:schemeClr val="accent5">
            <a:tint val="40000"/>
            <a:alpha val="90000"/>
            <a:hueOff val="0"/>
            <a:satOff val="0"/>
            <a:lumOff val="0"/>
            <a:alphaOff val="0"/>
          </a:schemeClr>
        </a:solidFill>
        <a:ln w="381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Esto implica entender las necesidades y expectativas de las partes interesadas, así como el alcance del sistema de gestión de la calidad.</a:t>
          </a:r>
          <a:endParaRPr lang="es-PE" sz="1600" kern="1200" dirty="0">
            <a:latin typeface="Calibri" panose="020F0502020204030204" pitchFamily="34" charset="0"/>
            <a:cs typeface="Calibri" panose="020F0502020204030204" pitchFamily="34" charset="0"/>
          </a:endParaRPr>
        </a:p>
      </dsp:txBody>
      <dsp:txXfrm>
        <a:off x="2589" y="1109523"/>
        <a:ext cx="2524616" cy="2854800"/>
      </dsp:txXfrm>
    </dsp:sp>
    <dsp:sp modelId="{D84D9399-68B8-4E17-963C-2289DB309DF2}">
      <dsp:nvSpPr>
        <dsp:cNvPr id="0" name=""/>
        <dsp:cNvSpPr/>
      </dsp:nvSpPr>
      <dsp:spPr>
        <a:xfrm>
          <a:off x="2880651" y="99676"/>
          <a:ext cx="2524616" cy="1009846"/>
        </a:xfrm>
        <a:prstGeom prst="rect">
          <a:avLst/>
        </a:prstGeom>
        <a:solidFill>
          <a:schemeClr val="accent5">
            <a:hueOff val="-4966938"/>
            <a:satOff val="19906"/>
            <a:lumOff val="4314"/>
            <a:alphaOff val="0"/>
          </a:schemeClr>
        </a:solidFill>
        <a:ln w="381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PE" sz="1600" b="1" kern="1200" dirty="0">
              <a:latin typeface="Calibri" panose="020F0502020204030204" pitchFamily="34" charset="0"/>
              <a:cs typeface="Calibri" panose="020F0502020204030204" pitchFamily="34" charset="0"/>
            </a:rPr>
            <a:t>Liderazgo</a:t>
          </a:r>
        </a:p>
      </dsp:txBody>
      <dsp:txXfrm>
        <a:off x="2880651" y="99676"/>
        <a:ext cx="2524616" cy="1009846"/>
      </dsp:txXfrm>
    </dsp:sp>
    <dsp:sp modelId="{20D7E20C-683E-4274-9243-B9F91FF915D1}">
      <dsp:nvSpPr>
        <dsp:cNvPr id="0" name=""/>
        <dsp:cNvSpPr/>
      </dsp:nvSpPr>
      <dsp:spPr>
        <a:xfrm>
          <a:off x="2880651" y="1109523"/>
          <a:ext cx="2524616" cy="2854800"/>
        </a:xfrm>
        <a:prstGeom prst="rect">
          <a:avLst/>
        </a:prstGeom>
        <a:solidFill>
          <a:schemeClr val="accent5">
            <a:tint val="40000"/>
            <a:alpha val="90000"/>
            <a:hueOff val="-5370241"/>
            <a:satOff val="24126"/>
            <a:lumOff val="1658"/>
            <a:alphaOff val="0"/>
          </a:schemeClr>
        </a:solidFill>
        <a:ln w="381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Se espera que los líderes de la organización demuestren su compromiso con el sistema de gestión de la calidad.</a:t>
          </a:r>
          <a:endParaRPr lang="es-PE" sz="1600" kern="1200" dirty="0">
            <a:latin typeface="Calibri" panose="020F0502020204030204" pitchFamily="34" charset="0"/>
            <a:cs typeface="Calibri" panose="020F0502020204030204" pitchFamily="34" charset="0"/>
          </a:endParaRPr>
        </a:p>
      </dsp:txBody>
      <dsp:txXfrm>
        <a:off x="2880651" y="1109523"/>
        <a:ext cx="2524616" cy="2854800"/>
      </dsp:txXfrm>
    </dsp:sp>
    <dsp:sp modelId="{5E7F1FB3-7EC8-4532-BAB2-55B88C7B4AF5}">
      <dsp:nvSpPr>
        <dsp:cNvPr id="0" name=""/>
        <dsp:cNvSpPr/>
      </dsp:nvSpPr>
      <dsp:spPr>
        <a:xfrm>
          <a:off x="5758714" y="99676"/>
          <a:ext cx="2524616" cy="1009846"/>
        </a:xfrm>
        <a:prstGeom prst="rect">
          <a:avLst/>
        </a:prstGeom>
        <a:solidFill>
          <a:schemeClr val="accent5">
            <a:hueOff val="-9933876"/>
            <a:satOff val="39811"/>
            <a:lumOff val="8628"/>
            <a:alphaOff val="0"/>
          </a:schemeClr>
        </a:solidFill>
        <a:ln w="381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PE" sz="1600" b="1" kern="1200" dirty="0">
              <a:latin typeface="Calibri" panose="020F0502020204030204" pitchFamily="34" charset="0"/>
              <a:cs typeface="Calibri" panose="020F0502020204030204" pitchFamily="34" charset="0"/>
            </a:rPr>
            <a:t>Planificación</a:t>
          </a:r>
        </a:p>
      </dsp:txBody>
      <dsp:txXfrm>
        <a:off x="5758714" y="99676"/>
        <a:ext cx="2524616" cy="1009846"/>
      </dsp:txXfrm>
    </dsp:sp>
    <dsp:sp modelId="{ECE79B1D-2B18-4AE4-8DA5-24CC6F19FBEA}">
      <dsp:nvSpPr>
        <dsp:cNvPr id="0" name=""/>
        <dsp:cNvSpPr/>
      </dsp:nvSpPr>
      <dsp:spPr>
        <a:xfrm>
          <a:off x="5758714" y="1109523"/>
          <a:ext cx="2524616" cy="2854800"/>
        </a:xfrm>
        <a:prstGeom prst="rect">
          <a:avLst/>
        </a:prstGeom>
        <a:solidFill>
          <a:schemeClr val="accent5">
            <a:tint val="40000"/>
            <a:alpha val="90000"/>
            <a:hueOff val="-10740482"/>
            <a:satOff val="48253"/>
            <a:lumOff val="3317"/>
            <a:alphaOff val="0"/>
          </a:schemeClr>
        </a:solidFill>
        <a:ln w="381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Esto incluye acciones para abordar riesgos y oportunidades, establecer objetivos de calidad y planificar cómo lograrlos.</a:t>
          </a:r>
          <a:endParaRPr lang="es-PE" sz="1600" kern="1200" dirty="0">
            <a:latin typeface="Calibri" panose="020F0502020204030204" pitchFamily="34" charset="0"/>
            <a:cs typeface="Calibri" panose="020F0502020204030204" pitchFamily="34" charset="0"/>
          </a:endParaRPr>
        </a:p>
      </dsp:txBody>
      <dsp:txXfrm>
        <a:off x="5758714" y="1109523"/>
        <a:ext cx="2524616"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9B319-EB0F-464C-92B3-5689ECC611AB}">
      <dsp:nvSpPr>
        <dsp:cNvPr id="0" name=""/>
        <dsp:cNvSpPr/>
      </dsp:nvSpPr>
      <dsp:spPr>
        <a:xfrm>
          <a:off x="2589" y="99676"/>
          <a:ext cx="2524616" cy="1009846"/>
        </a:xfrm>
        <a:prstGeom prst="rect">
          <a:avLst/>
        </a:prstGeom>
        <a:solidFill>
          <a:schemeClr val="accent5">
            <a:hueOff val="0"/>
            <a:satOff val="0"/>
            <a:lumOff val="0"/>
            <a:alphaOff val="0"/>
          </a:schemeClr>
        </a:solidFill>
        <a:ln w="381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PE" sz="1600" b="1" kern="1200" dirty="0">
              <a:latin typeface="Calibri" panose="020F0502020204030204" pitchFamily="34" charset="0"/>
              <a:cs typeface="Calibri" panose="020F0502020204030204" pitchFamily="34" charset="0"/>
            </a:rPr>
            <a:t>Apoyo</a:t>
          </a:r>
        </a:p>
      </dsp:txBody>
      <dsp:txXfrm>
        <a:off x="2589" y="99676"/>
        <a:ext cx="2524616" cy="1009846"/>
      </dsp:txXfrm>
    </dsp:sp>
    <dsp:sp modelId="{D0933124-5429-46CC-8A9C-0E1FECEBBF62}">
      <dsp:nvSpPr>
        <dsp:cNvPr id="0" name=""/>
        <dsp:cNvSpPr/>
      </dsp:nvSpPr>
      <dsp:spPr>
        <a:xfrm>
          <a:off x="2589" y="1109523"/>
          <a:ext cx="2524616" cy="2854800"/>
        </a:xfrm>
        <a:prstGeom prst="rect">
          <a:avLst/>
        </a:prstGeom>
        <a:solidFill>
          <a:schemeClr val="accent5">
            <a:tint val="40000"/>
            <a:alpha val="90000"/>
            <a:hueOff val="0"/>
            <a:satOff val="0"/>
            <a:lumOff val="0"/>
            <a:alphaOff val="0"/>
          </a:schemeClr>
        </a:solidFill>
        <a:ln w="381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Esto se refiere a los recursos necesarios para el sistema de gestión de la calidad, la competencia de los empleados, la toma de conciencia y la comunicación.</a:t>
          </a:r>
          <a:endParaRPr lang="es-PE" sz="1600" kern="1200" dirty="0">
            <a:latin typeface="Calibri" panose="020F0502020204030204" pitchFamily="34" charset="0"/>
            <a:cs typeface="Calibri" panose="020F0502020204030204" pitchFamily="34" charset="0"/>
          </a:endParaRPr>
        </a:p>
      </dsp:txBody>
      <dsp:txXfrm>
        <a:off x="2589" y="1109523"/>
        <a:ext cx="2524616" cy="2854800"/>
      </dsp:txXfrm>
    </dsp:sp>
    <dsp:sp modelId="{D84D9399-68B8-4E17-963C-2289DB309DF2}">
      <dsp:nvSpPr>
        <dsp:cNvPr id="0" name=""/>
        <dsp:cNvSpPr/>
      </dsp:nvSpPr>
      <dsp:spPr>
        <a:xfrm>
          <a:off x="2880651" y="99676"/>
          <a:ext cx="2524616" cy="1009846"/>
        </a:xfrm>
        <a:prstGeom prst="rect">
          <a:avLst/>
        </a:prstGeom>
        <a:solidFill>
          <a:schemeClr val="accent5">
            <a:hueOff val="-4966938"/>
            <a:satOff val="19906"/>
            <a:lumOff val="4314"/>
            <a:alphaOff val="0"/>
          </a:schemeClr>
        </a:solidFill>
        <a:ln w="381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PE" sz="1600" b="1" kern="1200" dirty="0">
              <a:latin typeface="Calibri" panose="020F0502020204030204" pitchFamily="34" charset="0"/>
              <a:cs typeface="Calibri" panose="020F0502020204030204" pitchFamily="34" charset="0"/>
            </a:rPr>
            <a:t>Operación</a:t>
          </a:r>
        </a:p>
      </dsp:txBody>
      <dsp:txXfrm>
        <a:off x="2880651" y="99676"/>
        <a:ext cx="2524616" cy="1009846"/>
      </dsp:txXfrm>
    </dsp:sp>
    <dsp:sp modelId="{20D7E20C-683E-4274-9243-B9F91FF915D1}">
      <dsp:nvSpPr>
        <dsp:cNvPr id="0" name=""/>
        <dsp:cNvSpPr/>
      </dsp:nvSpPr>
      <dsp:spPr>
        <a:xfrm>
          <a:off x="2880651" y="1109523"/>
          <a:ext cx="2524616" cy="2854800"/>
        </a:xfrm>
        <a:prstGeom prst="rect">
          <a:avLst/>
        </a:prstGeom>
        <a:solidFill>
          <a:schemeClr val="accent5">
            <a:tint val="40000"/>
            <a:alpha val="90000"/>
            <a:hueOff val="-5370241"/>
            <a:satOff val="24126"/>
            <a:lumOff val="1658"/>
            <a:alphaOff val="0"/>
          </a:schemeClr>
        </a:solidFill>
        <a:ln w="381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Esto cubre la planificación y el control operacional, así como los requisitos para los productos y servicios.</a:t>
          </a:r>
          <a:endParaRPr lang="es-PE" sz="1600" kern="1200" dirty="0">
            <a:latin typeface="Calibri" panose="020F0502020204030204" pitchFamily="34" charset="0"/>
            <a:cs typeface="Calibri" panose="020F0502020204030204" pitchFamily="34" charset="0"/>
          </a:endParaRPr>
        </a:p>
      </dsp:txBody>
      <dsp:txXfrm>
        <a:off x="2880651" y="1109523"/>
        <a:ext cx="2524616" cy="2854800"/>
      </dsp:txXfrm>
    </dsp:sp>
    <dsp:sp modelId="{5E7F1FB3-7EC8-4532-BAB2-55B88C7B4AF5}">
      <dsp:nvSpPr>
        <dsp:cNvPr id="0" name=""/>
        <dsp:cNvSpPr/>
      </dsp:nvSpPr>
      <dsp:spPr>
        <a:xfrm>
          <a:off x="5758714" y="99676"/>
          <a:ext cx="2524616" cy="1009846"/>
        </a:xfrm>
        <a:prstGeom prst="rect">
          <a:avLst/>
        </a:prstGeom>
        <a:solidFill>
          <a:schemeClr val="accent5">
            <a:hueOff val="-9933876"/>
            <a:satOff val="39811"/>
            <a:lumOff val="8628"/>
            <a:alphaOff val="0"/>
          </a:schemeClr>
        </a:solidFill>
        <a:ln w="381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PE" sz="1600" b="1" kern="1200" dirty="0">
              <a:latin typeface="Calibri" panose="020F0502020204030204" pitchFamily="34" charset="0"/>
              <a:cs typeface="Calibri" panose="020F0502020204030204" pitchFamily="34" charset="0"/>
            </a:rPr>
            <a:t>Mejora continua</a:t>
          </a:r>
        </a:p>
      </dsp:txBody>
      <dsp:txXfrm>
        <a:off x="5758714" y="99676"/>
        <a:ext cx="2524616" cy="1009846"/>
      </dsp:txXfrm>
    </dsp:sp>
    <dsp:sp modelId="{ECE79B1D-2B18-4AE4-8DA5-24CC6F19FBEA}">
      <dsp:nvSpPr>
        <dsp:cNvPr id="0" name=""/>
        <dsp:cNvSpPr/>
      </dsp:nvSpPr>
      <dsp:spPr>
        <a:xfrm>
          <a:off x="5758714" y="1109523"/>
          <a:ext cx="2524616" cy="2854800"/>
        </a:xfrm>
        <a:prstGeom prst="rect">
          <a:avLst/>
        </a:prstGeom>
        <a:solidFill>
          <a:schemeClr val="accent5">
            <a:tint val="40000"/>
            <a:alpha val="90000"/>
            <a:hueOff val="-10740482"/>
            <a:satOff val="48253"/>
            <a:lumOff val="3317"/>
            <a:alphaOff val="0"/>
          </a:schemeClr>
        </a:solidFill>
        <a:ln w="381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La norma promueve la mejora continua del sistema de gestión de la calidad.</a:t>
          </a:r>
          <a:endParaRPr lang="es-PE" sz="1600" kern="1200" dirty="0">
            <a:latin typeface="Calibri" panose="020F0502020204030204" pitchFamily="34" charset="0"/>
            <a:cs typeface="Calibri" panose="020F0502020204030204" pitchFamily="34" charset="0"/>
          </a:endParaRPr>
        </a:p>
      </dsp:txBody>
      <dsp:txXfrm>
        <a:off x="5758714" y="1109523"/>
        <a:ext cx="2524616" cy="285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94F15-08F1-43E8-8B11-DB262BCEB7D4}">
      <dsp:nvSpPr>
        <dsp:cNvPr id="0" name=""/>
        <dsp:cNvSpPr/>
      </dsp:nvSpPr>
      <dsp:spPr>
        <a:xfrm rot="16200000">
          <a:off x="-1164370" y="1166135"/>
          <a:ext cx="4064000" cy="1731729"/>
        </a:xfrm>
        <a:prstGeom prst="flowChartManualOperation">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Definir las actividades que componen el proceso</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Esto implica identificar todas las actividades y tareas que se deben realizar para completar un proceso.</a:t>
          </a:r>
          <a:endParaRPr lang="es-PE" sz="1100" kern="1200" dirty="0"/>
        </a:p>
      </dsp:txBody>
      <dsp:txXfrm rot="5400000">
        <a:off x="1765" y="812800"/>
        <a:ext cx="1731729" cy="2438400"/>
      </dsp:txXfrm>
    </dsp:sp>
    <dsp:sp modelId="{B4EECD03-A126-485C-AAFE-ACBFC989C1AE}">
      <dsp:nvSpPr>
        <dsp:cNvPr id="0" name=""/>
        <dsp:cNvSpPr/>
      </dsp:nvSpPr>
      <dsp:spPr>
        <a:xfrm rot="16200000">
          <a:off x="697239" y="1166135"/>
          <a:ext cx="4064000" cy="1731729"/>
        </a:xfrm>
        <a:prstGeom prst="flowChartManualOperation">
          <a:avLst/>
        </a:prstGeom>
        <a:solidFill>
          <a:schemeClr val="accent3">
            <a:hueOff val="3750088"/>
            <a:satOff val="-5627"/>
            <a:lumOff val="-91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Identificar la interrelación con otros procesos</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Es importante entender cómo cada proceso se relaciona e interactúa con los demás dentro de la organización.</a:t>
          </a:r>
          <a:endParaRPr lang="es-PE" sz="1100" kern="1200" dirty="0"/>
        </a:p>
      </dsp:txBody>
      <dsp:txXfrm rot="5400000">
        <a:off x="1863374" y="812800"/>
        <a:ext cx="1731729" cy="2438400"/>
      </dsp:txXfrm>
    </dsp:sp>
    <dsp:sp modelId="{7B56460C-511F-40FB-ACC2-6FBCC703B52C}">
      <dsp:nvSpPr>
        <dsp:cNvPr id="0" name=""/>
        <dsp:cNvSpPr/>
      </dsp:nvSpPr>
      <dsp:spPr>
        <a:xfrm rot="16200000">
          <a:off x="2558848" y="1166135"/>
          <a:ext cx="4064000" cy="1731729"/>
        </a:xfrm>
        <a:prstGeom prst="flowChartManualOperation">
          <a:avLst/>
        </a:prstGeom>
        <a:solidFill>
          <a:schemeClr val="accent3">
            <a:hueOff val="7500176"/>
            <a:satOff val="-11253"/>
            <a:lumOff val="-183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Definir las responsabilidades respecto al proceso</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Se debe asignar a una persona o equipo la responsabilidad de supervisar y gestionar cada proceso.</a:t>
          </a:r>
          <a:endParaRPr lang="es-PE" sz="1100" kern="1200" dirty="0"/>
        </a:p>
      </dsp:txBody>
      <dsp:txXfrm rot="5400000">
        <a:off x="3724983" y="812800"/>
        <a:ext cx="1731729" cy="2438400"/>
      </dsp:txXfrm>
    </dsp:sp>
    <dsp:sp modelId="{B2A56688-846B-4FB8-9204-D26E0F4E387F}">
      <dsp:nvSpPr>
        <dsp:cNvPr id="0" name=""/>
        <dsp:cNvSpPr/>
      </dsp:nvSpPr>
      <dsp:spPr>
        <a:xfrm rot="16200000">
          <a:off x="4420458" y="1166135"/>
          <a:ext cx="4064000" cy="1731729"/>
        </a:xfrm>
        <a:prstGeom prst="flowChartManualOperation">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Analizar y medir los resultados de la capacidad y eficacia del proceso</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Esto implica establecer indicadores de desempeño y utilizarlos para evaluar la eficacia del proceso.</a:t>
          </a:r>
          <a:endParaRPr lang="es-PE" sz="1100" kern="1200" dirty="0"/>
        </a:p>
      </dsp:txBody>
      <dsp:txXfrm rot="5400000">
        <a:off x="5586593" y="812800"/>
        <a:ext cx="1731729" cy="2438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94F15-08F1-43E8-8B11-DB262BCEB7D4}">
      <dsp:nvSpPr>
        <dsp:cNvPr id="0" name=""/>
        <dsp:cNvSpPr/>
      </dsp:nvSpPr>
      <dsp:spPr>
        <a:xfrm rot="16200000">
          <a:off x="-1164370" y="1166135"/>
          <a:ext cx="4064000" cy="1731729"/>
        </a:xfrm>
        <a:prstGeom prst="flowChartManualOperation">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Establecer las entradas de proceso requeridas y las salidas previstas</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Esto implica identificar qué recursos se necesitan para llevar a cabo el proceso y qué resultados se esperan.</a:t>
          </a:r>
          <a:endParaRPr lang="es-PE" sz="1100" kern="1200" dirty="0"/>
        </a:p>
      </dsp:txBody>
      <dsp:txXfrm rot="5400000">
        <a:off x="1765" y="812800"/>
        <a:ext cx="1731729" cy="2438400"/>
      </dsp:txXfrm>
    </dsp:sp>
    <dsp:sp modelId="{B4EECD03-A126-485C-AAFE-ACBFC989C1AE}">
      <dsp:nvSpPr>
        <dsp:cNvPr id="0" name=""/>
        <dsp:cNvSpPr/>
      </dsp:nvSpPr>
      <dsp:spPr>
        <a:xfrm rot="16200000">
          <a:off x="697239" y="1166135"/>
          <a:ext cx="4064000" cy="1731729"/>
        </a:xfrm>
        <a:prstGeom prst="flowChartManualOperation">
          <a:avLst/>
        </a:prstGeom>
        <a:solidFill>
          <a:schemeClr val="accent3">
            <a:hueOff val="3750088"/>
            <a:satOff val="-5627"/>
            <a:lumOff val="-91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Identificar los clientes y sus requisitos</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a:t>Es importante entender quiénes son los clientes del proceso y qué necesitan o esperan de él.</a:t>
          </a:r>
          <a:endParaRPr lang="es-PE" sz="1100" kern="1200" dirty="0"/>
        </a:p>
      </dsp:txBody>
      <dsp:txXfrm rot="5400000">
        <a:off x="1863374" y="812800"/>
        <a:ext cx="1731729" cy="2438400"/>
      </dsp:txXfrm>
    </dsp:sp>
    <dsp:sp modelId="{7B56460C-511F-40FB-ACC2-6FBCC703B52C}">
      <dsp:nvSpPr>
        <dsp:cNvPr id="0" name=""/>
        <dsp:cNvSpPr/>
      </dsp:nvSpPr>
      <dsp:spPr>
        <a:xfrm rot="16200000">
          <a:off x="2558848" y="1166135"/>
          <a:ext cx="4064000" cy="1731729"/>
        </a:xfrm>
        <a:prstGeom prst="flowChartManualOperation">
          <a:avLst/>
        </a:prstGeom>
        <a:solidFill>
          <a:schemeClr val="accent3">
            <a:hueOff val="7500176"/>
            <a:satOff val="-11253"/>
            <a:lumOff val="-183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PE" sz="1200" b="1" i="0" kern="1200"/>
            <a:t>Conocer la normatividad aplicable</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a:t>Esto implica entender cualquier ley o regulación que pueda afectar al proceso.</a:t>
          </a:r>
          <a:endParaRPr lang="es-PE" sz="1100" kern="1200" dirty="0"/>
        </a:p>
      </dsp:txBody>
      <dsp:txXfrm rot="5400000">
        <a:off x="3724983" y="812800"/>
        <a:ext cx="1731729" cy="2438400"/>
      </dsp:txXfrm>
    </dsp:sp>
    <dsp:sp modelId="{B2A56688-846B-4FB8-9204-D26E0F4E387F}">
      <dsp:nvSpPr>
        <dsp:cNvPr id="0" name=""/>
        <dsp:cNvSpPr/>
      </dsp:nvSpPr>
      <dsp:spPr>
        <a:xfrm rot="16200000">
          <a:off x="4420458" y="1166135"/>
          <a:ext cx="4064000" cy="1731729"/>
        </a:xfrm>
        <a:prstGeom prst="flowChartManualOperation">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PE" sz="1200" b="1" i="0" kern="1200"/>
            <a:t>Definir los recursos disponibles</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Esto implica identificar qué recursos tiene la organización a su disposición para llevar a cabo el proceso.</a:t>
          </a:r>
          <a:endParaRPr lang="es-PE" sz="1100" kern="1200" dirty="0"/>
        </a:p>
      </dsp:txBody>
      <dsp:txXfrm rot="5400000">
        <a:off x="5586593" y="812800"/>
        <a:ext cx="1731729" cy="24384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94F15-08F1-43E8-8B11-DB262BCEB7D4}">
      <dsp:nvSpPr>
        <dsp:cNvPr id="0" name=""/>
        <dsp:cNvSpPr/>
      </dsp:nvSpPr>
      <dsp:spPr>
        <a:xfrm rot="16200000">
          <a:off x="-1164370" y="1166135"/>
          <a:ext cx="4064000" cy="1731729"/>
        </a:xfrm>
        <a:prstGeom prst="flowChartManualOperation">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Definir las actividades que componen el proceso</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Las actividades podrían incluir:  la selección de la madera, el diseño del mueble, el corte y ensamblaje de las piezas, el acabado y la entrega al cliente.</a:t>
          </a:r>
          <a:endParaRPr lang="es-PE" sz="1100" kern="1200" dirty="0"/>
        </a:p>
      </dsp:txBody>
      <dsp:txXfrm rot="5400000">
        <a:off x="1765" y="812800"/>
        <a:ext cx="1731729" cy="2438400"/>
      </dsp:txXfrm>
    </dsp:sp>
    <dsp:sp modelId="{B4EECD03-A126-485C-AAFE-ACBFC989C1AE}">
      <dsp:nvSpPr>
        <dsp:cNvPr id="0" name=""/>
        <dsp:cNvSpPr/>
      </dsp:nvSpPr>
      <dsp:spPr>
        <a:xfrm rot="16200000">
          <a:off x="697239" y="1166135"/>
          <a:ext cx="4064000" cy="1731729"/>
        </a:xfrm>
        <a:prstGeom prst="flowChartManualOperation">
          <a:avLst/>
        </a:prstGeom>
        <a:solidFill>
          <a:schemeClr val="accent3">
            <a:hueOff val="3750088"/>
            <a:satOff val="-5627"/>
            <a:lumOff val="-91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Identificar la interrelación con otros procesos</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El proceso de diseño del mueble podría depender del proceso de selección de la madera, y el proceso de entrega al cliente podría depender del proceso de acabado.</a:t>
          </a:r>
          <a:endParaRPr lang="es-PE" sz="1100" kern="1200" dirty="0"/>
        </a:p>
      </dsp:txBody>
      <dsp:txXfrm rot="5400000">
        <a:off x="1863374" y="812800"/>
        <a:ext cx="1731729" cy="2438400"/>
      </dsp:txXfrm>
    </dsp:sp>
    <dsp:sp modelId="{7B56460C-511F-40FB-ACC2-6FBCC703B52C}">
      <dsp:nvSpPr>
        <dsp:cNvPr id="0" name=""/>
        <dsp:cNvSpPr/>
      </dsp:nvSpPr>
      <dsp:spPr>
        <a:xfrm rot="16200000">
          <a:off x="2558848" y="1166135"/>
          <a:ext cx="4064000" cy="1731729"/>
        </a:xfrm>
        <a:prstGeom prst="flowChartManualOperation">
          <a:avLst/>
        </a:prstGeom>
        <a:solidFill>
          <a:schemeClr val="accent3">
            <a:hueOff val="7500176"/>
            <a:satOff val="-11253"/>
            <a:lumOff val="-183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Definir las responsabilidades respecto al proceso</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Se podría asignar a un gerente de producción la responsabilidad de supervisar todo el proceso de fabricación, desde la selección de la madera hasta la entrega al cliente.</a:t>
          </a:r>
          <a:endParaRPr lang="es-PE" sz="1100" kern="1200" dirty="0"/>
        </a:p>
      </dsp:txBody>
      <dsp:txXfrm rot="5400000">
        <a:off x="3724983" y="812800"/>
        <a:ext cx="1731729" cy="2438400"/>
      </dsp:txXfrm>
    </dsp:sp>
    <dsp:sp modelId="{B2A56688-846B-4FB8-9204-D26E0F4E387F}">
      <dsp:nvSpPr>
        <dsp:cNvPr id="0" name=""/>
        <dsp:cNvSpPr/>
      </dsp:nvSpPr>
      <dsp:spPr>
        <a:xfrm rot="16200000">
          <a:off x="4420458" y="1166135"/>
          <a:ext cx="4064000" cy="1731729"/>
        </a:xfrm>
        <a:prstGeom prst="flowChartManualOperation">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Analizar y medir los resultados de la capacidad y eficacia del proceso</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Se podrían establecer indicadores de desempeño como el tiempo de producción, la calidad del producto final y la satisfacción del cliente.</a:t>
          </a:r>
          <a:endParaRPr lang="es-PE" sz="1100" kern="1200" dirty="0"/>
        </a:p>
      </dsp:txBody>
      <dsp:txXfrm rot="5400000">
        <a:off x="5586593" y="812800"/>
        <a:ext cx="1731729" cy="2438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94F15-08F1-43E8-8B11-DB262BCEB7D4}">
      <dsp:nvSpPr>
        <dsp:cNvPr id="0" name=""/>
        <dsp:cNvSpPr/>
      </dsp:nvSpPr>
      <dsp:spPr>
        <a:xfrm rot="16200000">
          <a:off x="-1164370" y="1166135"/>
          <a:ext cx="4064000" cy="1731729"/>
        </a:xfrm>
        <a:prstGeom prst="flowChartManualOperation">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Establecer las entradas de proceso requeridas y las salidas previstas</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Las entradas podrían incluir la madera y otros materiales, mientras que las salidas serían los muebles terminados.</a:t>
          </a:r>
          <a:endParaRPr lang="es-PE" sz="1100" kern="1200" dirty="0"/>
        </a:p>
      </dsp:txBody>
      <dsp:txXfrm rot="5400000">
        <a:off x="1765" y="812800"/>
        <a:ext cx="1731729" cy="2438400"/>
      </dsp:txXfrm>
    </dsp:sp>
    <dsp:sp modelId="{B4EECD03-A126-485C-AAFE-ACBFC989C1AE}">
      <dsp:nvSpPr>
        <dsp:cNvPr id="0" name=""/>
        <dsp:cNvSpPr/>
      </dsp:nvSpPr>
      <dsp:spPr>
        <a:xfrm rot="16200000">
          <a:off x="697239" y="1166135"/>
          <a:ext cx="4064000" cy="1731729"/>
        </a:xfrm>
        <a:prstGeom prst="flowChartManualOperation">
          <a:avLst/>
        </a:prstGeom>
        <a:solidFill>
          <a:schemeClr val="accent3">
            <a:hueOff val="3750088"/>
            <a:satOff val="-5627"/>
            <a:lumOff val="-91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ES" sz="1200" b="1" i="0" kern="1200" dirty="0"/>
            <a:t>Identificar los clientes y sus requisitos</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a:t>Los clientes podrían ser tanto particulares como empresas, y sus requisitos podrían incluir la calidad de los muebles, el tiempo de entrega y el precio.</a:t>
          </a:r>
          <a:endParaRPr lang="es-PE" sz="1100" kern="1200" dirty="0"/>
        </a:p>
      </dsp:txBody>
      <dsp:txXfrm rot="5400000">
        <a:off x="1863374" y="812800"/>
        <a:ext cx="1731729" cy="2438400"/>
      </dsp:txXfrm>
    </dsp:sp>
    <dsp:sp modelId="{7B56460C-511F-40FB-ACC2-6FBCC703B52C}">
      <dsp:nvSpPr>
        <dsp:cNvPr id="0" name=""/>
        <dsp:cNvSpPr/>
      </dsp:nvSpPr>
      <dsp:spPr>
        <a:xfrm rot="16200000">
          <a:off x="2558848" y="1166135"/>
          <a:ext cx="4064000" cy="1731729"/>
        </a:xfrm>
        <a:prstGeom prst="flowChartManualOperation">
          <a:avLst/>
        </a:prstGeom>
        <a:solidFill>
          <a:schemeClr val="accent3">
            <a:hueOff val="7500176"/>
            <a:satOff val="-11253"/>
            <a:lumOff val="-183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PE" sz="1200" b="1" i="0" kern="1200" dirty="0"/>
            <a:t>Conocer la normatividad aplicable</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a:t>Esto podría incluir las regulaciones sobre la seguridad en el trabajo, las normas de calidad y las leyes ambientales.</a:t>
          </a:r>
          <a:endParaRPr lang="es-PE" sz="1100" kern="1200" dirty="0"/>
        </a:p>
      </dsp:txBody>
      <dsp:txXfrm rot="5400000">
        <a:off x="3724983" y="812800"/>
        <a:ext cx="1731729" cy="2438400"/>
      </dsp:txXfrm>
    </dsp:sp>
    <dsp:sp modelId="{B2A56688-846B-4FB8-9204-D26E0F4E387F}">
      <dsp:nvSpPr>
        <dsp:cNvPr id="0" name=""/>
        <dsp:cNvSpPr/>
      </dsp:nvSpPr>
      <dsp:spPr>
        <a:xfrm rot="16200000">
          <a:off x="4420458" y="1166135"/>
          <a:ext cx="4064000" cy="1731729"/>
        </a:xfrm>
        <a:prstGeom prst="flowChartManualOperation">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s-PE" sz="1200" b="1" i="0" kern="1200" dirty="0"/>
            <a:t>Definir los recursos disponibles</a:t>
          </a:r>
          <a:endParaRPr lang="es-PE" sz="1200" kern="1200" dirty="0"/>
        </a:p>
        <a:p>
          <a:pPr marL="57150" lvl="1" indent="-57150" algn="l" defTabSz="488950">
            <a:lnSpc>
              <a:spcPct val="90000"/>
            </a:lnSpc>
            <a:spcBef>
              <a:spcPct val="0"/>
            </a:spcBef>
            <a:spcAft>
              <a:spcPct val="15000"/>
            </a:spcAft>
            <a:buChar char="•"/>
          </a:pPr>
          <a:endParaRPr lang="es-PE" sz="1100" kern="1200" dirty="0"/>
        </a:p>
        <a:p>
          <a:pPr marL="57150" lvl="1" indent="-57150" algn="l" defTabSz="488950">
            <a:lnSpc>
              <a:spcPct val="90000"/>
            </a:lnSpc>
            <a:spcBef>
              <a:spcPct val="0"/>
            </a:spcBef>
            <a:spcAft>
              <a:spcPct val="15000"/>
            </a:spcAft>
            <a:buChar char="•"/>
          </a:pPr>
          <a:r>
            <a:rPr lang="es-ES" sz="1100" b="0" i="0" kern="1200" dirty="0"/>
            <a:t>Los recursos podrían incluir el personal, las máquinas y herramientas, y el espacio de la fábrica.</a:t>
          </a:r>
          <a:endParaRPr lang="es-PE" sz="1100" kern="1200" dirty="0"/>
        </a:p>
      </dsp:txBody>
      <dsp:txXfrm rot="5400000">
        <a:off x="5586593" y="812800"/>
        <a:ext cx="1731729" cy="24384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18/11/2024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12</a:t>
            </a:fld>
            <a:endParaRPr lang="es-ES" dirty="0"/>
          </a:p>
        </p:txBody>
      </p:sp>
    </p:spTree>
    <p:extLst>
      <p:ext uri="{BB962C8B-B14F-4D97-AF65-F5344CB8AC3E}">
        <p14:creationId xmlns:p14="http://schemas.microsoft.com/office/powerpoint/2010/main" val="3548952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13</a:t>
            </a:fld>
            <a:endParaRPr lang="es-ES" dirty="0"/>
          </a:p>
        </p:txBody>
      </p:sp>
    </p:spTree>
    <p:extLst>
      <p:ext uri="{BB962C8B-B14F-4D97-AF65-F5344CB8AC3E}">
        <p14:creationId xmlns:p14="http://schemas.microsoft.com/office/powerpoint/2010/main" val="1178936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r>
              <a:rPr lang="es-ES" sz="2000" dirty="0">
                <a:latin typeface="Calibri" panose="020F0502020204030204" pitchFamily="34" charset="0"/>
                <a:cs typeface="Calibri" panose="020F0502020204030204" pitchFamily="34" charset="0"/>
              </a:rPr>
              <a:t>En otras palabras, si quieres obtener un resultado al menor coste posible, gestiona las actividades y recursos que necesitas como un proceso.</a:t>
            </a:r>
          </a:p>
          <a:p>
            <a:endParaRPr lang="es-ES" sz="2000" dirty="0">
              <a:latin typeface="Calibri" panose="020F0502020204030204" pitchFamily="34" charset="0"/>
              <a:cs typeface="Calibri" panose="020F0502020204030204" pitchFamily="34" charset="0"/>
            </a:endParaRPr>
          </a:p>
          <a:p>
            <a:r>
              <a:rPr lang="es-ES" sz="2000" b="1" dirty="0"/>
              <a:t>La norma ISO 9001 se basa en un enfoque de procesos</a:t>
            </a:r>
            <a:r>
              <a:rPr lang="es-ES" sz="2000" dirty="0"/>
              <a:t>, lo que significa que se establecen los procesos de la organización para operar como un sistema integrado y completo. El enfoque de procesos incluye el pensamiento basado en riesgos, el ciclo PDCA (Plan, Do, </a:t>
            </a:r>
            <a:r>
              <a:rPr lang="es-ES" sz="2000" dirty="0" err="1"/>
              <a:t>Check</a:t>
            </a:r>
            <a:r>
              <a:rPr lang="es-ES" sz="2000" dirty="0"/>
              <a:t>, </a:t>
            </a:r>
            <a:r>
              <a:rPr lang="es-ES" sz="2000" dirty="0" err="1"/>
              <a:t>Act</a:t>
            </a:r>
            <a:r>
              <a:rPr lang="es-ES" sz="2000" dirty="0"/>
              <a:t>) y la mejora continua.</a:t>
            </a:r>
          </a:p>
          <a:p>
            <a:endParaRPr lang="es-E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El pensamiento basado en riesgos permite a las organizaciones identificar y abordar los riesgos que pueden afectar a sus objetivos y resultados. El ciclo PDCA es una herramienta que se utiliza para gestionar los procesos y sistemas, y permite a las organizaciones planificar, implementar, controlar y mejorar continuamente sus procesos. </a:t>
            </a:r>
            <a:r>
              <a:rPr lang="es-ES" sz="2000"/>
              <a:t>Estos conceptos juntos forman una parte integral de la norma ISO 9001:2015 y pueden ayudar a las organizaciones a mejorar la eficacia de su sistema de gestión de calidad.</a:t>
            </a:r>
          </a:p>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551004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2306359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2070412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437183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3493225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2000" b="1" dirty="0"/>
              <a:t>El pensamiento basado en riesgos según la ISO 9001:2015, </a:t>
            </a:r>
            <a:r>
              <a:rPr lang="es-ES" sz="2000" dirty="0"/>
              <a:t>se implementa a través de un ciclo PHVA (Planificar-Hacer-Verificar-Actuar), donde se identifican los riesgos y oportunidades, se planifican e implementan acciones de control, se evalúa la efectividad y se repite el ciclo según sea necesario.</a:t>
            </a:r>
          </a:p>
          <a:p>
            <a:endParaRPr lang="es-E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latin typeface="+mn-lt"/>
                <a:ea typeface="Calibri"/>
                <a:cs typeface="Calibri"/>
                <a:sym typeface="Calibri"/>
              </a:rPr>
              <a:t>Riesgos: Es todo evento que, si se produce, afecta en forma negativa o positiva los objetivos de la organización. Por lo tanto, un evento riesgoso puede ser algo bueno o algo malo.</a:t>
            </a:r>
            <a:endParaRPr lang="es-ES" sz="2000" dirty="0">
              <a:solidFill>
                <a:schemeClr val="dk1"/>
              </a:solidFill>
              <a:latin typeface="+mn-lt"/>
              <a:ea typeface="Calibri"/>
              <a:cs typeface="Calibri"/>
              <a:sym typeface="Calibri"/>
            </a:endParaRPr>
          </a:p>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1899375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solidFill>
                  <a:schemeClr val="tx1"/>
                </a:solidFill>
                <a:latin typeface="Calibri" panose="020F0502020204030204" pitchFamily="34" charset="0"/>
                <a:cs typeface="Calibri" panose="020F0502020204030204" pitchFamily="34" charset="0"/>
              </a:rPr>
              <a:t>Para cada riesgo, la empresa evalúa la probabilidad de ocurrencia y el impacto potencial en la organización. Por ejemplo, un defecto de fabricación puede tener una alta probabilidad de ocurrencia pero un impacto moderado, mientras que un problema de seguridad puede tener una baja probabilidad pero un alto impacto.</a:t>
            </a:r>
          </a:p>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3766316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3971703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29575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2412975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23</a:t>
            </a:fld>
            <a:endParaRPr lang="es-ES" dirty="0"/>
          </a:p>
        </p:txBody>
      </p:sp>
    </p:spTree>
    <p:extLst>
      <p:ext uri="{BB962C8B-B14F-4D97-AF65-F5344CB8AC3E}">
        <p14:creationId xmlns:p14="http://schemas.microsoft.com/office/powerpoint/2010/main" val="1842570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b="1" kern="1200" dirty="0">
                <a:solidFill>
                  <a:schemeClr val="tx1"/>
                </a:solidFill>
                <a:effectLst/>
                <a:latin typeface="+mn-lt"/>
                <a:ea typeface="+mn-ea"/>
                <a:cs typeface="+mn-cs"/>
              </a:rPr>
              <a:t>La Norma ISO 9001 </a:t>
            </a:r>
            <a:r>
              <a:rPr lang="es-PE" sz="1200" kern="1200" dirty="0">
                <a:solidFill>
                  <a:schemeClr val="tx1"/>
                </a:solidFill>
                <a:effectLst/>
                <a:latin typeface="+mn-lt"/>
                <a:ea typeface="+mn-ea"/>
                <a:cs typeface="+mn-cs"/>
              </a:rPr>
              <a:t>especifica los requisitos para implementar un sistema de gestión de calidad dentro de una organización, ya sea para certificación o para fines contractuales. Se centra en la eficacia de la calidad para satisfacer los requisitos del cliente.</a:t>
            </a:r>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698951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963634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2000" dirty="0"/>
              <a:t>Se recomienda revisar previamente la norma ISO 9001:2015 para conocer el nuevo enfoque en los procesos.</a:t>
            </a:r>
          </a:p>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26</a:t>
            </a:fld>
            <a:endParaRPr lang="es-PE"/>
          </a:p>
        </p:txBody>
      </p:sp>
    </p:spTree>
    <p:extLst>
      <p:ext uri="{BB962C8B-B14F-4D97-AF65-F5344CB8AC3E}">
        <p14:creationId xmlns:p14="http://schemas.microsoft.com/office/powerpoint/2010/main" val="2467414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3136233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1176696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4132942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1691501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423543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1109009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285388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2848556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34</a:t>
            </a:fld>
            <a:endParaRPr lang="es-PE"/>
          </a:p>
        </p:txBody>
      </p:sp>
    </p:spTree>
    <p:extLst>
      <p:ext uri="{BB962C8B-B14F-4D97-AF65-F5344CB8AC3E}">
        <p14:creationId xmlns:p14="http://schemas.microsoft.com/office/powerpoint/2010/main" val="2727292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a:p>
        </p:txBody>
      </p:sp>
    </p:spTree>
    <p:extLst>
      <p:ext uri="{BB962C8B-B14F-4D97-AF65-F5344CB8AC3E}">
        <p14:creationId xmlns:p14="http://schemas.microsoft.com/office/powerpoint/2010/main" val="4053455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36</a:t>
            </a:fld>
            <a:endParaRPr lang="es-PE"/>
          </a:p>
        </p:txBody>
      </p:sp>
    </p:spTree>
    <p:extLst>
      <p:ext uri="{BB962C8B-B14F-4D97-AF65-F5344CB8AC3E}">
        <p14:creationId xmlns:p14="http://schemas.microsoft.com/office/powerpoint/2010/main" val="3875505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37</a:t>
            </a:fld>
            <a:endParaRPr lang="es-PE"/>
          </a:p>
        </p:txBody>
      </p:sp>
    </p:spTree>
    <p:extLst>
      <p:ext uri="{BB962C8B-B14F-4D97-AF65-F5344CB8AC3E}">
        <p14:creationId xmlns:p14="http://schemas.microsoft.com/office/powerpoint/2010/main" val="1642136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38</a:t>
            </a:fld>
            <a:endParaRPr lang="es-PE"/>
          </a:p>
        </p:txBody>
      </p:sp>
    </p:spTree>
    <p:extLst>
      <p:ext uri="{BB962C8B-B14F-4D97-AF65-F5344CB8AC3E}">
        <p14:creationId xmlns:p14="http://schemas.microsoft.com/office/powerpoint/2010/main" val="1732584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39</a:t>
            </a:fld>
            <a:endParaRPr lang="es-PE"/>
          </a:p>
        </p:txBody>
      </p:sp>
    </p:spTree>
    <p:extLst>
      <p:ext uri="{BB962C8B-B14F-4D97-AF65-F5344CB8AC3E}">
        <p14:creationId xmlns:p14="http://schemas.microsoft.com/office/powerpoint/2010/main" val="2539725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Ejemplo: </a:t>
            </a:r>
            <a:r>
              <a:rPr lang="es-ES" sz="1200" b="0" i="0" kern="1200" dirty="0">
                <a:solidFill>
                  <a:schemeClr val="tx1"/>
                </a:solidFill>
                <a:effectLst/>
                <a:latin typeface="+mn-lt"/>
                <a:ea typeface="+mn-ea"/>
                <a:cs typeface="+mn-cs"/>
              </a:rPr>
              <a:t>La empresa proporciona los recursos necesarios para su sistema de gestión de calidad, incluyendo personal competente, infraestructura y ambiente de trabajo. También establece y mantiene la información documentada requerida por la norma ISO 9001:2015.</a:t>
            </a:r>
          </a:p>
          <a:p>
            <a:br>
              <a:rPr lang="es-ES" sz="2000" dirty="0"/>
            </a:br>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40</a:t>
            </a:fld>
            <a:endParaRPr lang="es-PE"/>
          </a:p>
        </p:txBody>
      </p:sp>
    </p:spTree>
    <p:extLst>
      <p:ext uri="{BB962C8B-B14F-4D97-AF65-F5344CB8AC3E}">
        <p14:creationId xmlns:p14="http://schemas.microsoft.com/office/powerpoint/2010/main" val="203371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Ejemplo</a:t>
            </a:r>
            <a:r>
              <a:rPr lang="es-ES" sz="1200" b="0" i="0" kern="1200" dirty="0">
                <a:solidFill>
                  <a:schemeClr val="tx1"/>
                </a:solidFill>
                <a:effectLst/>
                <a:latin typeface="+mn-lt"/>
                <a:ea typeface="+mn-ea"/>
                <a:cs typeface="+mn-cs"/>
              </a:rPr>
              <a:t>: La empresa planifica, implementa y controla sus procesos para asegurar la conformidad de sus productos. Esto incluye la determinación de los requisitos para los productos, el diseño y desarrollo de los productos, y el control de los productos y servicios obtenidos externamente.</a:t>
            </a:r>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41</a:t>
            </a:fld>
            <a:endParaRPr lang="es-PE"/>
          </a:p>
        </p:txBody>
      </p:sp>
    </p:spTree>
    <p:extLst>
      <p:ext uri="{BB962C8B-B14F-4D97-AF65-F5344CB8AC3E}">
        <p14:creationId xmlns:p14="http://schemas.microsoft.com/office/powerpoint/2010/main" val="98221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a:t>
            </a:r>
            <a:r>
              <a:rPr lang="es-ES" sz="1200" b="1" i="0" kern="1200" dirty="0">
                <a:solidFill>
                  <a:schemeClr val="tx1"/>
                </a:solidFill>
                <a:effectLst/>
                <a:latin typeface="+mn-lt"/>
                <a:ea typeface="+mn-ea"/>
                <a:cs typeface="+mn-cs"/>
              </a:rPr>
              <a:t>INDECOPI</a:t>
            </a:r>
            <a:r>
              <a:rPr lang="es-ES" sz="1200" b="0" i="0" kern="1200" dirty="0">
                <a:solidFill>
                  <a:schemeClr val="tx1"/>
                </a:solidFill>
                <a:effectLst/>
                <a:latin typeface="+mn-lt"/>
                <a:ea typeface="+mn-ea"/>
                <a:cs typeface="+mn-cs"/>
              </a:rPr>
              <a:t> es el Organismo Nacional de Normalización de Perú encargado de aprobar las Normas Técnicas Peruanas.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a:t>
            </a:fld>
            <a:endParaRPr lang="es-ES" dirty="0"/>
          </a:p>
        </p:txBody>
      </p:sp>
    </p:spTree>
    <p:extLst>
      <p:ext uri="{BB962C8B-B14F-4D97-AF65-F5344CB8AC3E}">
        <p14:creationId xmlns:p14="http://schemas.microsoft.com/office/powerpoint/2010/main" val="367189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2000" b="1" dirty="0"/>
              <a:t>Ejemplo</a:t>
            </a:r>
            <a:r>
              <a:rPr lang="es-ES_tradnl" sz="2000" dirty="0"/>
              <a:t>: </a:t>
            </a:r>
            <a:r>
              <a:rPr lang="es-ES" sz="1200" b="0" i="0" kern="1200" dirty="0">
                <a:solidFill>
                  <a:schemeClr val="tx1"/>
                </a:solidFill>
                <a:effectLst/>
                <a:latin typeface="+mn-lt"/>
                <a:ea typeface="+mn-ea"/>
                <a:cs typeface="+mn-cs"/>
              </a:rPr>
              <a:t>La empresa monitorea, mide, analiza y evalúa su desempeño para asegurar la conformidad de sus productos y la eficacia de su sistema de gestión de calidad. Esto incluye la realización de auditorías internas y revisiones por la dirección.</a:t>
            </a:r>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42</a:t>
            </a:fld>
            <a:endParaRPr lang="es-PE"/>
          </a:p>
        </p:txBody>
      </p:sp>
    </p:spTree>
    <p:extLst>
      <p:ext uri="{BB962C8B-B14F-4D97-AF65-F5344CB8AC3E}">
        <p14:creationId xmlns:p14="http://schemas.microsoft.com/office/powerpoint/2010/main" val="1236619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Es decir, La empresa toma acciones para eliminar las causas de las no conformidades y mejorar continuamente la eficacia de su sistema de gestión de calidad. Esto incluye la corrección de los problemas identificados y la prevención de su recurrencia.</a:t>
            </a:r>
            <a:endParaRPr lang="es-ES_tradnl" sz="20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43</a:t>
            </a:fld>
            <a:endParaRPr lang="es-PE"/>
          </a:p>
        </p:txBody>
      </p:sp>
    </p:spTree>
    <p:extLst>
      <p:ext uri="{BB962C8B-B14F-4D97-AF65-F5344CB8AC3E}">
        <p14:creationId xmlns:p14="http://schemas.microsoft.com/office/powerpoint/2010/main" val="15788327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45</a:t>
            </a:fld>
            <a:endParaRPr lang="es-ES" dirty="0"/>
          </a:p>
        </p:txBody>
      </p:sp>
    </p:spTree>
    <p:extLst>
      <p:ext uri="{BB962C8B-B14F-4D97-AF65-F5344CB8AC3E}">
        <p14:creationId xmlns:p14="http://schemas.microsoft.com/office/powerpoint/2010/main" val="13135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46</a:t>
            </a:fld>
            <a:endParaRPr lang="es-PE"/>
          </a:p>
        </p:txBody>
      </p:sp>
    </p:spTree>
    <p:extLst>
      <p:ext uri="{BB962C8B-B14F-4D97-AF65-F5344CB8AC3E}">
        <p14:creationId xmlns:p14="http://schemas.microsoft.com/office/powerpoint/2010/main" val="722913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48</a:t>
            </a:fld>
            <a:endParaRPr lang="es-ES" dirty="0"/>
          </a:p>
        </p:txBody>
      </p:sp>
    </p:spTree>
    <p:extLst>
      <p:ext uri="{BB962C8B-B14F-4D97-AF65-F5344CB8AC3E}">
        <p14:creationId xmlns:p14="http://schemas.microsoft.com/office/powerpoint/2010/main" val="1188589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kern="1200" dirty="0">
                <a:solidFill>
                  <a:schemeClr val="tx1"/>
                </a:solidFill>
                <a:effectLst/>
                <a:latin typeface="+mn-lt"/>
                <a:ea typeface="+mn-ea"/>
                <a:cs typeface="+mn-cs"/>
              </a:rPr>
              <a:t>Actualmente ISO coordina la actividad de más de 200 comités técnicos y 30.000 profesionales expertos de todo el mundo.</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1037330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b="1" kern="1200" dirty="0">
                <a:solidFill>
                  <a:schemeClr val="tx1"/>
                </a:solidFill>
                <a:effectLst/>
                <a:latin typeface="+mn-lt"/>
                <a:ea typeface="+mn-ea"/>
                <a:cs typeface="+mn-cs"/>
              </a:rPr>
              <a:t>Los estándares ISO </a:t>
            </a:r>
            <a:r>
              <a:rPr lang="es-PE" sz="1200" kern="1200" dirty="0">
                <a:solidFill>
                  <a:schemeClr val="tx1"/>
                </a:solidFill>
                <a:effectLst/>
                <a:latin typeface="+mn-lt"/>
                <a:ea typeface="+mn-ea"/>
                <a:cs typeface="+mn-cs"/>
              </a:rPr>
              <a:t>proveen soluciones y beneficios para casi todos los sectores económicos, incluyendo la agricultura, construcción, ingeniería mecánica, manufactura, distribución, transporte, salud, tecnologías de información y comunicaciones, ambiente, energía, seguridad y prevención, gestión de la calidad y servicios.</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346244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8</a:t>
            </a:fld>
            <a:endParaRPr lang="es-ES" dirty="0"/>
          </a:p>
        </p:txBody>
      </p:sp>
    </p:spTree>
    <p:extLst>
      <p:ext uri="{BB962C8B-B14F-4D97-AF65-F5344CB8AC3E}">
        <p14:creationId xmlns:p14="http://schemas.microsoft.com/office/powerpoint/2010/main" val="199691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importante mencionar que aunque la certificación no es obligatoria, muchas organizaciones optan por obtenerla para demostrar su compromiso con la calidad.</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141430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11</a:t>
            </a:fld>
            <a:endParaRPr lang="es-ES" dirty="0"/>
          </a:p>
        </p:txBody>
      </p:sp>
    </p:spTree>
    <p:extLst>
      <p:ext uri="{BB962C8B-B14F-4D97-AF65-F5344CB8AC3E}">
        <p14:creationId xmlns:p14="http://schemas.microsoft.com/office/powerpoint/2010/main" val="15369289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379148" y="5371562"/>
            <a:ext cx="1369286" cy="184666"/>
          </a:xfrm>
          <a:prstGeom prst="rect">
            <a:avLst/>
          </a:prstGeom>
        </p:spPr>
        <p:txBody>
          <a:bodyPr wrap="none">
            <a:spAutoFit/>
          </a:bodyPr>
          <a:lstStyle/>
          <a:p>
            <a:pPr algn="r"/>
            <a:r>
              <a:rPr lang="es-ES_tradnl" sz="600" b="0" i="0" dirty="0">
                <a:solidFill>
                  <a:schemeClr val="bg1">
                    <a:lumMod val="50000"/>
                  </a:schemeClr>
                </a:solidFill>
                <a:latin typeface="Calibri" panose="020F0502020204030204" pitchFamily="34" charset="0"/>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13</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ubtema - 1 Imagen A">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17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8673089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379148" y="5371562"/>
            <a:ext cx="1369286" cy="184666"/>
          </a:xfrm>
          <a:prstGeom prst="rect">
            <a:avLst/>
          </a:prstGeom>
        </p:spPr>
        <p:txBody>
          <a:bodyPr wrap="none">
            <a:spAutoFit/>
          </a:bodyPr>
          <a:lstStyle/>
          <a:p>
            <a:pPr algn="r"/>
            <a:r>
              <a:rPr lang="es-ES_tradnl" sz="600" b="0" i="0" dirty="0">
                <a:solidFill>
                  <a:schemeClr val="bg1">
                    <a:lumMod val="50000"/>
                  </a:schemeClr>
                </a:solidFill>
                <a:latin typeface="Calibri" panose="020F0502020204030204" pitchFamily="34" charset="0"/>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13</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87" r:id="rId3"/>
    <p:sldLayoutId id="2147483688"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3.emf"/><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8" y="2177570"/>
            <a:ext cx="3240087" cy="921021"/>
          </a:xfrm>
          <a:prstGeom prst="rect">
            <a:avLst/>
          </a:prstGeom>
        </p:spPr>
        <p:txBody>
          <a:bodyPr wrap="square" lIns="0" tIns="0" rIns="0" bIns="0">
            <a:spAutoFit/>
          </a:bodyPr>
          <a:lstStyle/>
          <a:p>
            <a:pPr>
              <a:lnSpc>
                <a:spcPct val="95000"/>
              </a:lnSpc>
            </a:pPr>
            <a:r>
              <a:rPr lang="es-ES" sz="2100" dirty="0">
                <a:latin typeface="Graphik Medium" charset="0"/>
                <a:ea typeface="Graphik Medium" charset="0"/>
                <a:cs typeface="Graphik Medium" charset="0"/>
              </a:rPr>
              <a:t>SISTEMAS DE GESTIÓN </a:t>
            </a:r>
            <a:r>
              <a:rPr lang="es-ES" sz="2100" b="1" dirty="0">
                <a:latin typeface="Graphik Bold" charset="0"/>
                <a:ea typeface="Graphik Bold" charset="0"/>
                <a:cs typeface="Graphik Bold" charset="0"/>
              </a:rPr>
              <a:t>DE LA CALIDAD</a:t>
            </a:r>
            <a:br>
              <a:rPr lang="es-ES" sz="2100" b="1" dirty="0">
                <a:latin typeface="Graphik Bold" charset="0"/>
                <a:ea typeface="Graphik Bold" charset="0"/>
                <a:cs typeface="Graphik Bold" charset="0"/>
              </a:rPr>
            </a:br>
            <a:r>
              <a:rPr lang="es-ES" sz="2100" b="1" dirty="0">
                <a:latin typeface="Graphik Bold" charset="0"/>
                <a:ea typeface="Graphik Bold" charset="0"/>
                <a:cs typeface="Graphik Bold" charset="0"/>
              </a:rPr>
              <a:t>ISO-9001:2015</a:t>
            </a:r>
          </a:p>
        </p:txBody>
      </p:sp>
      <p:sp>
        <p:nvSpPr>
          <p:cNvPr id="27" name="Rectángulo 26"/>
          <p:cNvSpPr/>
          <p:nvPr/>
        </p:nvSpPr>
        <p:spPr>
          <a:xfrm>
            <a:off x="503237" y="3219842"/>
            <a:ext cx="3104744" cy="1329595"/>
          </a:xfrm>
          <a:prstGeom prst="rect">
            <a:avLst/>
          </a:prstGeom>
        </p:spPr>
        <p:txBody>
          <a:bodyPr wrap="square" lIns="0" tIns="0" rIns="0" bIns="0">
            <a:spAutoFit/>
          </a:bodyPr>
          <a:lstStyle/>
          <a:p>
            <a:pPr marL="177800" indent="-177800">
              <a:lnSpc>
                <a:spcPct val="120000"/>
              </a:lnSpc>
              <a:buClr>
                <a:srgbClr val="92C24E"/>
              </a:buClr>
              <a:buSzPct val="100000"/>
              <a:buFont typeface="Arial"/>
              <a:buChar char="•"/>
            </a:pPr>
            <a:r>
              <a:rPr lang="es-ES" sz="1200" dirty="0">
                <a:latin typeface="Graphik Medium" charset="0"/>
                <a:ea typeface="Graphik Medium" charset="0"/>
                <a:cs typeface="Graphik Medium" charset="0"/>
              </a:rPr>
              <a:t>ISO</a:t>
            </a:r>
          </a:p>
          <a:p>
            <a:pPr marL="177800" indent="-177800">
              <a:lnSpc>
                <a:spcPct val="120000"/>
              </a:lnSpc>
              <a:buClr>
                <a:srgbClr val="92C24E"/>
              </a:buClr>
              <a:buSzPct val="100000"/>
              <a:buFont typeface="Arial"/>
              <a:buChar char="•"/>
            </a:pPr>
            <a:r>
              <a:rPr lang="es-ES" sz="1200" dirty="0">
                <a:latin typeface="Graphik Medium" charset="0"/>
                <a:ea typeface="Graphik Medium" charset="0"/>
                <a:cs typeface="Graphik Medium" charset="0"/>
              </a:rPr>
              <a:t>Principios básicos en el desarrollo </a:t>
            </a:r>
            <a:br>
              <a:rPr lang="es-ES" sz="1200" dirty="0">
                <a:latin typeface="Graphik Medium" charset="0"/>
                <a:ea typeface="Graphik Medium" charset="0"/>
                <a:cs typeface="Graphik Medium" charset="0"/>
              </a:rPr>
            </a:br>
            <a:r>
              <a:rPr lang="es-ES" sz="1200" dirty="0">
                <a:latin typeface="Graphik Medium" charset="0"/>
                <a:ea typeface="Graphik Medium" charset="0"/>
                <a:cs typeface="Graphik Medium" charset="0"/>
              </a:rPr>
              <a:t>de estándares</a:t>
            </a:r>
          </a:p>
          <a:p>
            <a:pPr marL="177800" indent="-177800">
              <a:lnSpc>
                <a:spcPct val="120000"/>
              </a:lnSpc>
              <a:buClr>
                <a:srgbClr val="92C24E"/>
              </a:buClr>
              <a:buSzPct val="100000"/>
              <a:buFont typeface="Arial"/>
              <a:buChar char="•"/>
            </a:pPr>
            <a:r>
              <a:rPr lang="es-ES" sz="1200" dirty="0">
                <a:latin typeface="Graphik Medium" charset="0"/>
                <a:ea typeface="Graphik Medium" charset="0"/>
                <a:cs typeface="Graphik Medium" charset="0"/>
              </a:rPr>
              <a:t>Etapas para el desarrollo de </a:t>
            </a:r>
            <a:br>
              <a:rPr lang="es-ES" sz="1200" dirty="0">
                <a:latin typeface="Graphik Medium" charset="0"/>
                <a:ea typeface="Graphik Medium" charset="0"/>
                <a:cs typeface="Graphik Medium" charset="0"/>
              </a:rPr>
            </a:br>
            <a:r>
              <a:rPr lang="es-ES" sz="1200" dirty="0">
                <a:latin typeface="Graphik Medium" charset="0"/>
                <a:ea typeface="Graphik Medium" charset="0"/>
                <a:cs typeface="Graphik Medium" charset="0"/>
              </a:rPr>
              <a:t>los estándares</a:t>
            </a:r>
          </a:p>
          <a:p>
            <a:pPr marL="177800" indent="-177800">
              <a:lnSpc>
                <a:spcPct val="120000"/>
              </a:lnSpc>
              <a:buClr>
                <a:srgbClr val="92C24E"/>
              </a:buClr>
              <a:buSzPct val="100000"/>
              <a:buFont typeface="Arial"/>
              <a:buChar char="•"/>
            </a:pPr>
            <a:r>
              <a:rPr lang="es-ES" sz="1200" dirty="0">
                <a:latin typeface="Graphik Medium" charset="0"/>
                <a:ea typeface="Graphik Medium" charset="0"/>
                <a:cs typeface="Graphik Medium" charset="0"/>
              </a:rPr>
              <a:t>Requisitos de la norma ISO 9001:2015</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13</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4906489" y="1135952"/>
            <a:ext cx="3956505" cy="3638099"/>
          </a:xfrm>
          <a:prstGeom prst="rect">
            <a:avLst/>
          </a:prstGeom>
        </p:spPr>
      </p:pic>
      <p:sp>
        <p:nvSpPr>
          <p:cNvPr id="6"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PRINCIPIOS BÁSICOS EN EL DESARROLLO DE ESTÁNDARES</a:t>
            </a:r>
          </a:p>
        </p:txBody>
      </p:sp>
      <p:sp>
        <p:nvSpPr>
          <p:cNvPr id="5" name="object 7">
            <a:extLst>
              <a:ext uri="{FF2B5EF4-FFF2-40B4-BE49-F238E27FC236}">
                <a16:creationId xmlns:a16="http://schemas.microsoft.com/office/drawing/2014/main" id="{A44BE1FE-14E6-4C9E-8E5D-ECBCE126C9B6}"/>
              </a:ext>
            </a:extLst>
          </p:cNvPr>
          <p:cNvSpPr txBox="1"/>
          <p:nvPr/>
        </p:nvSpPr>
        <p:spPr>
          <a:xfrm>
            <a:off x="503238" y="1135952"/>
            <a:ext cx="4066825" cy="3770263"/>
          </a:xfrm>
          <a:prstGeom prst="rect">
            <a:avLst/>
          </a:prstGeom>
        </p:spPr>
        <p:txBody>
          <a:bodyPr vert="horz" wrap="square" lIns="0" tIns="0" rIns="0" bIns="0" rtlCol="0">
            <a:spAutoFit/>
          </a:bodyPr>
          <a:lstStyle/>
          <a:p>
            <a:pPr marL="11725">
              <a:spcAft>
                <a:spcPts val="600"/>
              </a:spcAft>
              <a:buSzPct val="100000"/>
              <a:tabLst>
                <a:tab pos="121285" algn="l"/>
              </a:tabLst>
            </a:pPr>
            <a:r>
              <a:rPr lang="es-ES_tradnl" sz="1600" b="1" spc="-10" dirty="0">
                <a:latin typeface="Calibri" charset="0"/>
                <a:ea typeface="Calibri" charset="0"/>
                <a:cs typeface="Calibri" charset="0"/>
              </a:rPr>
              <a:t>ISO 9001:2015</a:t>
            </a:r>
          </a:p>
          <a:p>
            <a:pPr marL="174625" indent="-163513" algn="just">
              <a:buSzPct val="100000"/>
              <a:buFont typeface="Arial"/>
              <a:buChar char="•"/>
            </a:pPr>
            <a:r>
              <a:rPr lang="es-ES" sz="1600" spc="-10" dirty="0">
                <a:latin typeface="Calibri" charset="0"/>
                <a:ea typeface="Calibri" charset="0"/>
                <a:cs typeface="Calibri" charset="0"/>
              </a:rPr>
              <a:t>Norma internacional que establece los requisitos </a:t>
            </a:r>
            <a:r>
              <a:rPr lang="es-ES" sz="1600" b="1" spc="-10" dirty="0">
                <a:latin typeface="Calibri" charset="0"/>
                <a:ea typeface="Calibri" charset="0"/>
                <a:cs typeface="Calibri" charset="0"/>
              </a:rPr>
              <a:t>para un sistema de gestión de la calidad. </a:t>
            </a:r>
          </a:p>
          <a:p>
            <a:pPr marL="174625" indent="-163513" algn="just">
              <a:buSzPct val="100000"/>
              <a:buFont typeface="Arial"/>
              <a:buChar char="•"/>
            </a:pPr>
            <a:endParaRPr lang="es-ES" sz="1600" b="1" spc="-10" dirty="0">
              <a:latin typeface="Calibri" charset="0"/>
              <a:ea typeface="Calibri" charset="0"/>
              <a:cs typeface="Calibri" charset="0"/>
            </a:endParaRPr>
          </a:p>
          <a:p>
            <a:pPr marL="174625" indent="-163513" algn="just">
              <a:buSzPct val="100000"/>
              <a:buFont typeface="Arial"/>
              <a:buChar char="•"/>
            </a:pPr>
            <a:r>
              <a:rPr lang="es-ES" sz="1600" spc="-10" dirty="0">
                <a:latin typeface="Calibri" charset="0"/>
                <a:ea typeface="Calibri" charset="0"/>
                <a:cs typeface="Calibri" charset="0"/>
              </a:rPr>
              <a:t>Esta norma es reconocida mundialmente y ayuda a organizaciones de todos los tamaños y sectores a mejorar su desempeño y cumplir con las expectativas de los clientes.</a:t>
            </a:r>
          </a:p>
          <a:p>
            <a:pPr marL="174625" indent="-163513" algn="just">
              <a:buSzPct val="100000"/>
              <a:buFont typeface="Arial"/>
              <a:buChar char="•"/>
            </a:pPr>
            <a:endParaRPr lang="es-ES" sz="1600" spc="-10" dirty="0">
              <a:latin typeface="Calibri" charset="0"/>
              <a:ea typeface="Calibri" charset="0"/>
              <a:cs typeface="Calibri" charset="0"/>
            </a:endParaRPr>
          </a:p>
          <a:p>
            <a:pPr marL="174625" indent="-163513" algn="just">
              <a:buSzPct val="100000"/>
              <a:buFont typeface="Arial"/>
              <a:buChar char="•"/>
            </a:pPr>
            <a:r>
              <a:rPr lang="es-ES" sz="1600" spc="-10" dirty="0">
                <a:latin typeface="Calibri" charset="0"/>
                <a:ea typeface="Calibri" charset="0"/>
                <a:cs typeface="Calibri" charset="0"/>
              </a:rPr>
              <a:t>La implementación de la ISO 9001:2015 puede traer varios beneficios como: incrementar la confianza y satisfacción de los clientes, mejorar los procesos, reducir los desperdicios, y fomentar una cultura de mejora continua.</a:t>
            </a:r>
            <a:endParaRPr lang="es-ES_tradnl" sz="1600" spc="-10" dirty="0">
              <a:latin typeface="Calibri" charset="0"/>
              <a:ea typeface="Calibri" charset="0"/>
              <a:cs typeface="Calibri" charset="0"/>
            </a:endParaRPr>
          </a:p>
        </p:txBody>
      </p:sp>
    </p:spTree>
    <p:extLst>
      <p:ext uri="{BB962C8B-B14F-4D97-AF65-F5344CB8AC3E}">
        <p14:creationId xmlns:p14="http://schemas.microsoft.com/office/powerpoint/2010/main" val="1891020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PRINCIPIOS BÁSICOS EN EL DESARROLLO DE ESTÁNDARES</a:t>
            </a:r>
          </a:p>
        </p:txBody>
      </p:sp>
      <p:sp>
        <p:nvSpPr>
          <p:cNvPr id="5" name="object 7">
            <a:extLst>
              <a:ext uri="{FF2B5EF4-FFF2-40B4-BE49-F238E27FC236}">
                <a16:creationId xmlns:a16="http://schemas.microsoft.com/office/drawing/2014/main" id="{A44BE1FE-14E6-4C9E-8E5D-ECBCE126C9B6}"/>
              </a:ext>
            </a:extLst>
          </p:cNvPr>
          <p:cNvSpPr txBox="1"/>
          <p:nvPr/>
        </p:nvSpPr>
        <p:spPr>
          <a:xfrm>
            <a:off x="503238" y="767462"/>
            <a:ext cx="7958374" cy="276999"/>
          </a:xfrm>
          <a:prstGeom prst="rect">
            <a:avLst/>
          </a:prstGeom>
        </p:spPr>
        <p:txBody>
          <a:bodyPr vert="horz" wrap="square" lIns="0" tIns="0" rIns="0" bIns="0" rtlCol="0">
            <a:spAutoFit/>
          </a:bodyPr>
          <a:lstStyle/>
          <a:p>
            <a:pPr marL="11725">
              <a:spcAft>
                <a:spcPts val="600"/>
              </a:spcAft>
              <a:buSzPct val="100000"/>
              <a:tabLst>
                <a:tab pos="121285" algn="l"/>
              </a:tabLst>
            </a:pPr>
            <a:r>
              <a:rPr lang="es-ES" b="1" dirty="0">
                <a:latin typeface="Calibri" panose="020F0502020204030204" pitchFamily="34" charset="0"/>
                <a:cs typeface="Calibri" panose="020F0502020204030204" pitchFamily="34" charset="0"/>
              </a:rPr>
              <a:t>La norma </a:t>
            </a:r>
            <a:r>
              <a:rPr lang="es-ES_tradnl" b="1" spc="-10" dirty="0">
                <a:latin typeface="Calibri" panose="020F0502020204030204" pitchFamily="34" charset="0"/>
                <a:ea typeface="Calibri" charset="0"/>
                <a:cs typeface="Calibri" panose="020F0502020204030204" pitchFamily="34" charset="0"/>
              </a:rPr>
              <a:t>ISO 9001:2015 </a:t>
            </a:r>
            <a:r>
              <a:rPr lang="es-ES" b="1" dirty="0">
                <a:latin typeface="Calibri" panose="020F0502020204030204" pitchFamily="34" charset="0"/>
                <a:cs typeface="Calibri" panose="020F0502020204030204" pitchFamily="34" charset="0"/>
              </a:rPr>
              <a:t>se basa en varios principios clave:</a:t>
            </a:r>
            <a:endParaRPr lang="es-ES_tradnl" b="1" spc="-10" dirty="0">
              <a:latin typeface="Calibri" panose="020F0502020204030204" pitchFamily="34" charset="0"/>
              <a:ea typeface="Calibri" charset="0"/>
              <a:cs typeface="Calibri" panose="020F0502020204030204" pitchFamily="34" charset="0"/>
            </a:endParaRPr>
          </a:p>
        </p:txBody>
      </p:sp>
      <p:graphicFrame>
        <p:nvGraphicFramePr>
          <p:cNvPr id="2" name="Diagrama 1">
            <a:extLst>
              <a:ext uri="{FF2B5EF4-FFF2-40B4-BE49-F238E27FC236}">
                <a16:creationId xmlns:a16="http://schemas.microsoft.com/office/drawing/2014/main" id="{BA2403F2-3A30-478E-ABC9-7DD4A042BE11}"/>
              </a:ext>
            </a:extLst>
          </p:cNvPr>
          <p:cNvGraphicFramePr/>
          <p:nvPr>
            <p:extLst>
              <p:ext uri="{D42A27DB-BD31-4B8C-83A1-F6EECF244321}">
                <p14:modId xmlns:p14="http://schemas.microsoft.com/office/powerpoint/2010/main" val="2128816881"/>
              </p:ext>
            </p:extLst>
          </p:nvPr>
        </p:nvGraphicFramePr>
        <p:xfrm>
          <a:off x="429040" y="1222156"/>
          <a:ext cx="82859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1602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PRINCIPIOS BÁSICOS EN EL DESARROLLO DE ESTÁNDARES</a:t>
            </a:r>
          </a:p>
        </p:txBody>
      </p:sp>
      <p:sp>
        <p:nvSpPr>
          <p:cNvPr id="5" name="object 7">
            <a:extLst>
              <a:ext uri="{FF2B5EF4-FFF2-40B4-BE49-F238E27FC236}">
                <a16:creationId xmlns:a16="http://schemas.microsoft.com/office/drawing/2014/main" id="{A44BE1FE-14E6-4C9E-8E5D-ECBCE126C9B6}"/>
              </a:ext>
            </a:extLst>
          </p:cNvPr>
          <p:cNvSpPr txBox="1"/>
          <p:nvPr/>
        </p:nvSpPr>
        <p:spPr>
          <a:xfrm>
            <a:off x="503238" y="767462"/>
            <a:ext cx="7958374" cy="276999"/>
          </a:xfrm>
          <a:prstGeom prst="rect">
            <a:avLst/>
          </a:prstGeom>
        </p:spPr>
        <p:txBody>
          <a:bodyPr vert="horz" wrap="square" lIns="0" tIns="0" rIns="0" bIns="0" rtlCol="0">
            <a:spAutoFit/>
          </a:bodyPr>
          <a:lstStyle/>
          <a:p>
            <a:pPr marL="11725">
              <a:spcAft>
                <a:spcPts val="600"/>
              </a:spcAft>
              <a:buSzPct val="100000"/>
              <a:tabLst>
                <a:tab pos="121285" algn="l"/>
              </a:tabLst>
            </a:pPr>
            <a:r>
              <a:rPr lang="es-ES" b="1" dirty="0">
                <a:latin typeface="Calibri" panose="020F0502020204030204" pitchFamily="34" charset="0"/>
                <a:cs typeface="Calibri" panose="020F0502020204030204" pitchFamily="34" charset="0"/>
              </a:rPr>
              <a:t>La norma </a:t>
            </a:r>
            <a:r>
              <a:rPr lang="es-ES_tradnl" b="1" spc="-10" dirty="0">
                <a:latin typeface="Calibri" panose="020F0502020204030204" pitchFamily="34" charset="0"/>
                <a:ea typeface="Calibri" charset="0"/>
                <a:cs typeface="Calibri" panose="020F0502020204030204" pitchFamily="34" charset="0"/>
              </a:rPr>
              <a:t>ISO 9001:2015 </a:t>
            </a:r>
            <a:r>
              <a:rPr lang="es-ES" b="1" dirty="0">
                <a:latin typeface="Calibri" panose="020F0502020204030204" pitchFamily="34" charset="0"/>
                <a:cs typeface="Calibri" panose="020F0502020204030204" pitchFamily="34" charset="0"/>
              </a:rPr>
              <a:t>se basa en varios principios clave:</a:t>
            </a:r>
            <a:endParaRPr lang="es-ES_tradnl" b="1" spc="-10" dirty="0">
              <a:latin typeface="Calibri" panose="020F0502020204030204" pitchFamily="34" charset="0"/>
              <a:ea typeface="Calibri" charset="0"/>
              <a:cs typeface="Calibri" panose="020F0502020204030204" pitchFamily="34" charset="0"/>
            </a:endParaRPr>
          </a:p>
        </p:txBody>
      </p:sp>
      <p:graphicFrame>
        <p:nvGraphicFramePr>
          <p:cNvPr id="2" name="Diagrama 1">
            <a:extLst>
              <a:ext uri="{FF2B5EF4-FFF2-40B4-BE49-F238E27FC236}">
                <a16:creationId xmlns:a16="http://schemas.microsoft.com/office/drawing/2014/main" id="{BA2403F2-3A30-478E-ABC9-7DD4A042BE11}"/>
              </a:ext>
            </a:extLst>
          </p:cNvPr>
          <p:cNvGraphicFramePr/>
          <p:nvPr>
            <p:extLst>
              <p:ext uri="{D42A27DB-BD31-4B8C-83A1-F6EECF244321}">
                <p14:modId xmlns:p14="http://schemas.microsoft.com/office/powerpoint/2010/main" val="2413374166"/>
              </p:ext>
            </p:extLst>
          </p:nvPr>
        </p:nvGraphicFramePr>
        <p:xfrm>
          <a:off x="429040" y="1222156"/>
          <a:ext cx="82859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117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2" y="3169972"/>
            <a:ext cx="6978941"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ETAPAS PARA </a:t>
            </a:r>
            <a:br>
              <a:rPr lang="es-PE" sz="2800" b="1" dirty="0">
                <a:solidFill>
                  <a:schemeClr val="bg1"/>
                </a:solidFill>
                <a:latin typeface="Graphik Bold" charset="0"/>
                <a:ea typeface="Graphik Bold" charset="0"/>
                <a:cs typeface="Graphik Bold" charset="0"/>
              </a:rPr>
            </a:br>
            <a:r>
              <a:rPr lang="es-PE" sz="2800" b="1" dirty="0">
                <a:solidFill>
                  <a:schemeClr val="bg1"/>
                </a:solidFill>
                <a:latin typeface="Graphik Bold" charset="0"/>
                <a:ea typeface="Graphik Bold" charset="0"/>
                <a:cs typeface="Graphik Bold" charset="0"/>
              </a:rPr>
              <a:t>EL DESARROLLO DE LOS ESTÁNDARES</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309617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918515"/>
            <a:ext cx="8167990"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latin typeface="Calibri" charset="0"/>
                <a:ea typeface="Calibri" charset="0"/>
                <a:cs typeface="Calibri" charset="0"/>
              </a:rPr>
              <a:t>ENFOQUE BASADO EN PROCESOS</a:t>
            </a:r>
            <a:endParaRPr lang="es-ES_tradnl" sz="1600" spc="-10" dirty="0">
              <a:latin typeface="Calibri" charset="0"/>
              <a:ea typeface="Calibri" charset="0"/>
              <a:cs typeface="Calibri" charset="0"/>
            </a:endParaRPr>
          </a:p>
        </p:txBody>
      </p:sp>
      <p:sp>
        <p:nvSpPr>
          <p:cNvPr id="55"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ETAPAS </a:t>
            </a:r>
            <a:r>
              <a:rPr lang="en-US" sz="1000" dirty="0">
                <a:solidFill>
                  <a:schemeClr val="bg1">
                    <a:lumMod val="65000"/>
                  </a:schemeClr>
                </a:solidFill>
                <a:latin typeface="Calibri" charset="0"/>
                <a:ea typeface="Calibri" charset="0"/>
                <a:cs typeface="Calibri" charset="0"/>
              </a:rPr>
              <a:t>PARA EL DESARROLLO DE LOS ESTÁNDARES</a:t>
            </a:r>
          </a:p>
        </p:txBody>
      </p:sp>
      <p:sp>
        <p:nvSpPr>
          <p:cNvPr id="5" name="CuadroTexto 4">
            <a:extLst>
              <a:ext uri="{FF2B5EF4-FFF2-40B4-BE49-F238E27FC236}">
                <a16:creationId xmlns:a16="http://schemas.microsoft.com/office/drawing/2014/main" id="{A2ACFB13-9FC9-4EDD-91AF-B91123A88ED1}"/>
              </a:ext>
            </a:extLst>
          </p:cNvPr>
          <p:cNvSpPr txBox="1"/>
          <p:nvPr/>
        </p:nvSpPr>
        <p:spPr>
          <a:xfrm>
            <a:off x="488004" y="1567312"/>
            <a:ext cx="8167991" cy="2585323"/>
          </a:xfrm>
          <a:prstGeom prst="rect">
            <a:avLst/>
          </a:prstGeom>
          <a:noFill/>
        </p:spPr>
        <p:txBody>
          <a:bodyPr wrap="square" rtlCol="0">
            <a:spAutoFit/>
          </a:bodyPr>
          <a:lstStyle/>
          <a:p>
            <a:endParaRPr lang="es-ES" dirty="0"/>
          </a:p>
          <a:p>
            <a:pPr algn="just"/>
            <a:r>
              <a:rPr lang="es-ES" dirty="0">
                <a:latin typeface="Calibri" panose="020F0502020204030204" pitchFamily="34" charset="0"/>
                <a:cs typeface="Calibri" panose="020F0502020204030204" pitchFamily="34" charset="0"/>
              </a:rPr>
              <a:t>El enfoque basado en procesos es uno de los principios de la calidad. Este enfoque parte de la premisa de que un resultado que se desea alcanzar se consigue de forma más eficiente cuando las actividades a realizar y los recursos necesarios se gestionan como un proceso. </a:t>
            </a:r>
          </a:p>
          <a:p>
            <a:pPr algn="just"/>
            <a:endParaRPr lang="es-ES" dirty="0">
              <a:latin typeface="Calibri" panose="020F0502020204030204" pitchFamily="34" charset="0"/>
              <a:cs typeface="Calibri" panose="020F0502020204030204" pitchFamily="34" charset="0"/>
            </a:endParaRPr>
          </a:p>
          <a:p>
            <a:pPr algn="just"/>
            <a:r>
              <a:rPr lang="es-ES" b="1" dirty="0">
                <a:latin typeface="Calibri" panose="020F0502020204030204" pitchFamily="34" charset="0"/>
                <a:cs typeface="Calibri" panose="020F0502020204030204" pitchFamily="34" charset="0"/>
              </a:rPr>
              <a:t>La ISO 9001:2015 </a:t>
            </a:r>
            <a:r>
              <a:rPr lang="es-ES" dirty="0">
                <a:latin typeface="Calibri" panose="020F0502020204030204" pitchFamily="34" charset="0"/>
                <a:cs typeface="Calibri" panose="020F0502020204030204" pitchFamily="34" charset="0"/>
              </a:rPr>
              <a:t>define el enfoque basado en procesos como "la definición sistemática de los procesos y sus interacciones, para lograr los resultados esperados de acuerdo con la política de calidad y la dirección estratégica de la organización".</a:t>
            </a:r>
            <a:endParaRPr lang="es-P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2097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393659"/>
            <a:ext cx="8167990"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latin typeface="Calibri" charset="0"/>
                <a:ea typeface="Calibri" charset="0"/>
                <a:cs typeface="Calibri" charset="0"/>
              </a:rPr>
              <a:t>PASOS PARA IMPLEMENTAR UN ENFOQUE BASADO EN PROCESOS</a:t>
            </a:r>
            <a:endParaRPr lang="es-ES_tradnl" sz="1600" spc="-10" dirty="0">
              <a:latin typeface="Calibri" charset="0"/>
              <a:ea typeface="Calibri" charset="0"/>
              <a:cs typeface="Calibri" charset="0"/>
            </a:endParaRPr>
          </a:p>
        </p:txBody>
      </p:sp>
      <p:graphicFrame>
        <p:nvGraphicFramePr>
          <p:cNvPr id="2" name="Diagrama 1">
            <a:extLst>
              <a:ext uri="{FF2B5EF4-FFF2-40B4-BE49-F238E27FC236}">
                <a16:creationId xmlns:a16="http://schemas.microsoft.com/office/drawing/2014/main" id="{75A1DC95-C7FD-4EDC-A415-BD05D0C4182F}"/>
              </a:ext>
            </a:extLst>
          </p:cNvPr>
          <p:cNvGraphicFramePr/>
          <p:nvPr>
            <p:extLst>
              <p:ext uri="{D42A27DB-BD31-4B8C-83A1-F6EECF244321}">
                <p14:modId xmlns:p14="http://schemas.microsoft.com/office/powerpoint/2010/main" val="1254885177"/>
              </p:ext>
            </p:extLst>
          </p:nvPr>
        </p:nvGraphicFramePr>
        <p:xfrm>
          <a:off x="931649" y="1040617"/>
          <a:ext cx="732008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8482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393659"/>
            <a:ext cx="8167990"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latin typeface="Calibri" charset="0"/>
                <a:ea typeface="Calibri" charset="0"/>
                <a:cs typeface="Calibri" charset="0"/>
              </a:rPr>
              <a:t>PASOS PARA IMPLEMENTAR UN ENFOQUE BASADO EN PROCESOS</a:t>
            </a:r>
            <a:endParaRPr lang="es-ES_tradnl" sz="1600" spc="-10" dirty="0">
              <a:latin typeface="Calibri" charset="0"/>
              <a:ea typeface="Calibri" charset="0"/>
              <a:cs typeface="Calibri" charset="0"/>
            </a:endParaRPr>
          </a:p>
        </p:txBody>
      </p:sp>
      <p:graphicFrame>
        <p:nvGraphicFramePr>
          <p:cNvPr id="2" name="Diagrama 1">
            <a:extLst>
              <a:ext uri="{FF2B5EF4-FFF2-40B4-BE49-F238E27FC236}">
                <a16:creationId xmlns:a16="http://schemas.microsoft.com/office/drawing/2014/main" id="{75A1DC95-C7FD-4EDC-A415-BD05D0C4182F}"/>
              </a:ext>
            </a:extLst>
          </p:cNvPr>
          <p:cNvGraphicFramePr/>
          <p:nvPr>
            <p:extLst>
              <p:ext uri="{D42A27DB-BD31-4B8C-83A1-F6EECF244321}">
                <p14:modId xmlns:p14="http://schemas.microsoft.com/office/powerpoint/2010/main" val="3128910669"/>
              </p:ext>
            </p:extLst>
          </p:nvPr>
        </p:nvGraphicFramePr>
        <p:xfrm>
          <a:off x="931649" y="1040617"/>
          <a:ext cx="732008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8649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264705"/>
            <a:ext cx="8167990" cy="492443"/>
          </a:xfrm>
          <a:prstGeom prst="rect">
            <a:avLst/>
          </a:prstGeom>
        </p:spPr>
        <p:txBody>
          <a:bodyPr vert="horz" wrap="square" lIns="0" tIns="0" rIns="0" bIns="0" rtlCol="0">
            <a:spAutoFit/>
          </a:bodyPr>
          <a:lstStyle/>
          <a:p>
            <a:pPr marL="11725" algn="ctr">
              <a:buSzPct val="100000"/>
              <a:tabLst>
                <a:tab pos="121285" algn="l"/>
              </a:tabLst>
            </a:pPr>
            <a:r>
              <a:rPr lang="es-ES_tradnl" sz="1600" b="1" spc="-10" dirty="0">
                <a:latin typeface="Calibri" charset="0"/>
                <a:ea typeface="Calibri" charset="0"/>
                <a:cs typeface="Calibri" charset="0"/>
              </a:rPr>
              <a:t>EJEMPLO: PASOS PARA IMPLEMENTAR UN ENFOQUE BASADO EN PROCESOS </a:t>
            </a:r>
            <a:r>
              <a:rPr lang="es-ES" sz="1600" b="1" dirty="0"/>
              <a:t>EN UNA EMPRESA DE FABRICACIÓN DE MUEBLES</a:t>
            </a:r>
            <a:endParaRPr lang="es-ES_tradnl" sz="1600" b="1" spc="-10" dirty="0">
              <a:latin typeface="Calibri" charset="0"/>
              <a:ea typeface="Calibri" charset="0"/>
              <a:cs typeface="Calibri" charset="0"/>
            </a:endParaRPr>
          </a:p>
        </p:txBody>
      </p:sp>
      <p:graphicFrame>
        <p:nvGraphicFramePr>
          <p:cNvPr id="2" name="Diagrama 1">
            <a:extLst>
              <a:ext uri="{FF2B5EF4-FFF2-40B4-BE49-F238E27FC236}">
                <a16:creationId xmlns:a16="http://schemas.microsoft.com/office/drawing/2014/main" id="{75A1DC95-C7FD-4EDC-A415-BD05D0C4182F}"/>
              </a:ext>
            </a:extLst>
          </p:cNvPr>
          <p:cNvGraphicFramePr/>
          <p:nvPr>
            <p:extLst>
              <p:ext uri="{D42A27DB-BD31-4B8C-83A1-F6EECF244321}">
                <p14:modId xmlns:p14="http://schemas.microsoft.com/office/powerpoint/2010/main" val="378281265"/>
              </p:ext>
            </p:extLst>
          </p:nvPr>
        </p:nvGraphicFramePr>
        <p:xfrm>
          <a:off x="931649" y="1040617"/>
          <a:ext cx="732008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6756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75A1DC95-C7FD-4EDC-A415-BD05D0C4182F}"/>
              </a:ext>
            </a:extLst>
          </p:cNvPr>
          <p:cNvGraphicFramePr/>
          <p:nvPr>
            <p:extLst>
              <p:ext uri="{D42A27DB-BD31-4B8C-83A1-F6EECF244321}">
                <p14:modId xmlns:p14="http://schemas.microsoft.com/office/powerpoint/2010/main" val="681967315"/>
              </p:ext>
            </p:extLst>
          </p:nvPr>
        </p:nvGraphicFramePr>
        <p:xfrm>
          <a:off x="931649" y="1040617"/>
          <a:ext cx="732008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bject 7">
            <a:extLst>
              <a:ext uri="{FF2B5EF4-FFF2-40B4-BE49-F238E27FC236}">
                <a16:creationId xmlns:a16="http://schemas.microsoft.com/office/drawing/2014/main" id="{973D7335-5462-4F9F-A790-05CA59937CAC}"/>
              </a:ext>
            </a:extLst>
          </p:cNvPr>
          <p:cNvSpPr txBox="1"/>
          <p:nvPr/>
        </p:nvSpPr>
        <p:spPr>
          <a:xfrm>
            <a:off x="507698" y="264705"/>
            <a:ext cx="8167990" cy="492443"/>
          </a:xfrm>
          <a:prstGeom prst="rect">
            <a:avLst/>
          </a:prstGeom>
        </p:spPr>
        <p:txBody>
          <a:bodyPr vert="horz" wrap="square" lIns="0" tIns="0" rIns="0" bIns="0" rtlCol="0">
            <a:spAutoFit/>
          </a:bodyPr>
          <a:lstStyle/>
          <a:p>
            <a:pPr marL="11725" algn="ctr">
              <a:buSzPct val="100000"/>
              <a:tabLst>
                <a:tab pos="121285" algn="l"/>
              </a:tabLst>
            </a:pPr>
            <a:r>
              <a:rPr lang="es-ES_tradnl" sz="1600" b="1" spc="-10" dirty="0">
                <a:latin typeface="Calibri" charset="0"/>
                <a:ea typeface="Calibri" charset="0"/>
                <a:cs typeface="Calibri" charset="0"/>
              </a:rPr>
              <a:t>EJEMPLO: PASOS PARA IMPLEMENTAR UN ENFOQUE BASADO EN PROCESOS </a:t>
            </a:r>
            <a:r>
              <a:rPr lang="es-ES" sz="1600" b="1" dirty="0"/>
              <a:t>EN UNA EMPRESA DE FABRICACIÓN DE MUEBLES</a:t>
            </a:r>
            <a:endParaRPr lang="es-ES_tradnl" sz="1600" b="1" spc="-10" dirty="0">
              <a:latin typeface="Calibri" charset="0"/>
              <a:ea typeface="Calibri" charset="0"/>
              <a:cs typeface="Calibri" charset="0"/>
            </a:endParaRPr>
          </a:p>
        </p:txBody>
      </p:sp>
    </p:spTree>
    <p:extLst>
      <p:ext uri="{BB962C8B-B14F-4D97-AF65-F5344CB8AC3E}">
        <p14:creationId xmlns:p14="http://schemas.microsoft.com/office/powerpoint/2010/main" val="2440689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917230"/>
            <a:ext cx="8167990"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latin typeface="Calibri" charset="0"/>
                <a:ea typeface="Calibri" charset="0"/>
                <a:cs typeface="Calibri" charset="0"/>
              </a:rPr>
              <a:t>PENSAMIENTO BASADO EN EL RIESGO</a:t>
            </a:r>
            <a:endParaRPr lang="es-ES_tradnl" sz="1600" spc="-10" dirty="0">
              <a:latin typeface="Calibri" charset="0"/>
              <a:ea typeface="Calibri" charset="0"/>
              <a:cs typeface="Calibri" charset="0"/>
            </a:endParaRPr>
          </a:p>
        </p:txBody>
      </p:sp>
      <p:sp>
        <p:nvSpPr>
          <p:cNvPr id="15"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ETAPAS </a:t>
            </a:r>
            <a:r>
              <a:rPr lang="en-US" sz="1000" dirty="0">
                <a:solidFill>
                  <a:schemeClr val="bg1">
                    <a:lumMod val="65000"/>
                  </a:schemeClr>
                </a:solidFill>
                <a:latin typeface="Calibri" charset="0"/>
                <a:ea typeface="Calibri" charset="0"/>
                <a:cs typeface="Calibri" charset="0"/>
              </a:rPr>
              <a:t>PARA EL DESARROLLO DE LOS ESTÁNDARES</a:t>
            </a:r>
          </a:p>
        </p:txBody>
      </p:sp>
      <p:sp>
        <p:nvSpPr>
          <p:cNvPr id="16" name="Rectángulo redondeado 15"/>
          <p:cNvSpPr/>
          <p:nvPr/>
        </p:nvSpPr>
        <p:spPr>
          <a:xfrm>
            <a:off x="6702668" y="1276539"/>
            <a:ext cx="1973019" cy="3957449"/>
          </a:xfrm>
          <a:prstGeom prst="roundRect">
            <a:avLst>
              <a:gd name="adj" fmla="val 3478"/>
            </a:avLst>
          </a:prstGeom>
          <a:solidFill>
            <a:srgbClr val="DEEDC8"/>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a:spcAft>
                <a:spcPts val="600"/>
              </a:spcAft>
            </a:pPr>
            <a:r>
              <a:rPr lang="es-ES_tradnl" sz="1200" b="1" dirty="0">
                <a:solidFill>
                  <a:schemeClr val="tx1"/>
                </a:solidFill>
                <a:latin typeface="Calibri" charset="0"/>
                <a:ea typeface="Calibri" charset="0"/>
                <a:cs typeface="Calibri" charset="0"/>
              </a:rPr>
              <a:t>EVALUACIÓN DE RESULTADOS</a:t>
            </a:r>
          </a:p>
          <a:p>
            <a:r>
              <a:rPr lang="es-ES_tradnl" sz="1200" dirty="0">
                <a:solidFill>
                  <a:schemeClr val="tx1"/>
                </a:solidFill>
                <a:latin typeface="Calibri" charset="0"/>
                <a:ea typeface="Calibri" charset="0"/>
                <a:cs typeface="Calibri" charset="0"/>
              </a:rPr>
              <a:t>Lo que no se puede medir no se puede gestionar. </a:t>
            </a:r>
            <a:r>
              <a:rPr lang="es-ES_tradnl" sz="1200" b="1" dirty="0">
                <a:solidFill>
                  <a:schemeClr val="tx1"/>
                </a:solidFill>
                <a:latin typeface="Calibri" charset="0"/>
                <a:ea typeface="Calibri" charset="0"/>
                <a:cs typeface="Calibri" charset="0"/>
              </a:rPr>
              <a:t>La efectividad del pensamiento basado en riesgo debe ser medible. La organización debe programar auditorías, o por lo menos revisiones periódicas del sistema</a:t>
            </a:r>
            <a:r>
              <a:rPr lang="es-ES_tradnl" sz="1200" dirty="0">
                <a:solidFill>
                  <a:schemeClr val="tx1"/>
                </a:solidFill>
                <a:latin typeface="Calibri" charset="0"/>
                <a:ea typeface="Calibri" charset="0"/>
                <a:cs typeface="Calibri" charset="0"/>
              </a:rPr>
              <a:t>, que tiendan a evaluar y medir los resultados de implementar el pensamiento basado en riesgo de ISO 9001:2015.</a:t>
            </a:r>
          </a:p>
        </p:txBody>
      </p:sp>
      <p:sp>
        <p:nvSpPr>
          <p:cNvPr id="20" name="Elipse 19"/>
          <p:cNvSpPr/>
          <p:nvPr/>
        </p:nvSpPr>
        <p:spPr>
          <a:xfrm>
            <a:off x="6548855" y="2509331"/>
            <a:ext cx="395709" cy="376075"/>
          </a:xfrm>
          <a:prstGeom prst="ellipse">
            <a:avLst/>
          </a:prstGeom>
          <a:solidFill>
            <a:srgbClr val="729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1" name="Elipse 20"/>
          <p:cNvSpPr/>
          <p:nvPr/>
        </p:nvSpPr>
        <p:spPr>
          <a:xfrm>
            <a:off x="6485090"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2" name="Triángulo 21"/>
          <p:cNvSpPr/>
          <p:nvPr/>
        </p:nvSpPr>
        <p:spPr>
          <a:xfrm rot="5400000">
            <a:off x="6668862" y="2636178"/>
            <a:ext cx="186870" cy="122381"/>
          </a:xfrm>
          <a:prstGeom prst="triangle">
            <a:avLst/>
          </a:prstGeom>
          <a:solidFill>
            <a:srgbClr val="92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3" name="Rectángulo redondeado 22"/>
          <p:cNvSpPr/>
          <p:nvPr/>
        </p:nvSpPr>
        <p:spPr>
          <a:xfrm>
            <a:off x="4640984" y="1276539"/>
            <a:ext cx="1973019" cy="3957449"/>
          </a:xfrm>
          <a:prstGeom prst="roundRect">
            <a:avLst>
              <a:gd name="adj" fmla="val 3852"/>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72000" rtlCol="0" anchor="t"/>
          <a:lstStyle/>
          <a:p>
            <a:pPr>
              <a:spcAft>
                <a:spcPts val="600"/>
              </a:spcAft>
            </a:pPr>
            <a:r>
              <a:rPr lang="es-ES_tradnl" sz="1250" b="1" dirty="0">
                <a:solidFill>
                  <a:schemeClr val="tx1"/>
                </a:solidFill>
                <a:latin typeface="Calibri" charset="0"/>
                <a:ea typeface="Calibri" charset="0"/>
                <a:cs typeface="Calibri" charset="0"/>
              </a:rPr>
              <a:t>INCORPORAR LOS PLANES AL SISTEMA </a:t>
            </a:r>
            <a:br>
              <a:rPr lang="es-ES_tradnl" sz="1250" b="1" dirty="0">
                <a:solidFill>
                  <a:schemeClr val="tx1"/>
                </a:solidFill>
                <a:latin typeface="Calibri" charset="0"/>
                <a:ea typeface="Calibri" charset="0"/>
                <a:cs typeface="Calibri" charset="0"/>
              </a:rPr>
            </a:br>
            <a:r>
              <a:rPr lang="es-ES_tradnl" sz="1250" b="1" dirty="0">
                <a:solidFill>
                  <a:schemeClr val="tx1"/>
                </a:solidFill>
                <a:latin typeface="Calibri" charset="0"/>
                <a:ea typeface="Calibri" charset="0"/>
                <a:cs typeface="Calibri" charset="0"/>
              </a:rPr>
              <a:t>DE GESTIÓN DE </a:t>
            </a:r>
            <a:br>
              <a:rPr lang="es-ES_tradnl" sz="1250" b="1" dirty="0">
                <a:solidFill>
                  <a:schemeClr val="tx1"/>
                </a:solidFill>
                <a:latin typeface="Calibri" charset="0"/>
                <a:ea typeface="Calibri" charset="0"/>
                <a:cs typeface="Calibri" charset="0"/>
              </a:rPr>
            </a:br>
            <a:r>
              <a:rPr lang="es-ES_tradnl" sz="1250" b="1" dirty="0">
                <a:solidFill>
                  <a:schemeClr val="tx1"/>
                </a:solidFill>
                <a:latin typeface="Calibri" charset="0"/>
                <a:ea typeface="Calibri" charset="0"/>
                <a:cs typeface="Calibri" charset="0"/>
              </a:rPr>
              <a:t>LA CALIDAD</a:t>
            </a:r>
          </a:p>
          <a:p>
            <a:r>
              <a:rPr lang="es-ES_tradnl" sz="1250" b="1" dirty="0">
                <a:solidFill>
                  <a:schemeClr val="tx1"/>
                </a:solidFill>
                <a:latin typeface="Calibri" charset="0"/>
                <a:ea typeface="Calibri" charset="0"/>
                <a:cs typeface="Calibri" charset="0"/>
              </a:rPr>
              <a:t>La elaboración de planes basados en el riesgo no termina con </a:t>
            </a:r>
            <a:br>
              <a:rPr lang="es-ES_tradnl" sz="1250" b="1" dirty="0">
                <a:solidFill>
                  <a:schemeClr val="tx1"/>
                </a:solidFill>
                <a:latin typeface="Calibri" charset="0"/>
                <a:ea typeface="Calibri" charset="0"/>
                <a:cs typeface="Calibri" charset="0"/>
              </a:rPr>
            </a:br>
            <a:r>
              <a:rPr lang="es-ES_tradnl" sz="1250" b="1" dirty="0">
                <a:solidFill>
                  <a:schemeClr val="tx1"/>
                </a:solidFill>
                <a:latin typeface="Calibri" charset="0"/>
                <a:ea typeface="Calibri" charset="0"/>
                <a:cs typeface="Calibri" charset="0"/>
              </a:rPr>
              <a:t>la identificación de </a:t>
            </a:r>
            <a:br>
              <a:rPr lang="es-ES_tradnl" sz="1250" b="1" dirty="0">
                <a:solidFill>
                  <a:schemeClr val="tx1"/>
                </a:solidFill>
                <a:latin typeface="Calibri" charset="0"/>
                <a:ea typeface="Calibri" charset="0"/>
                <a:cs typeface="Calibri" charset="0"/>
              </a:rPr>
            </a:br>
            <a:r>
              <a:rPr lang="es-ES_tradnl" sz="1250" b="1" dirty="0">
                <a:solidFill>
                  <a:schemeClr val="tx1"/>
                </a:solidFill>
                <a:latin typeface="Calibri" charset="0"/>
                <a:ea typeface="Calibri" charset="0"/>
                <a:cs typeface="Calibri" charset="0"/>
              </a:rPr>
              <a:t>los riesgos y la implementación de acciones preventivas para abordarlos.</a:t>
            </a:r>
            <a:r>
              <a:rPr lang="es-ES_tradnl" sz="1250" dirty="0">
                <a:solidFill>
                  <a:schemeClr val="tx1"/>
                </a:solidFill>
                <a:latin typeface="Calibri" charset="0"/>
                <a:ea typeface="Calibri" charset="0"/>
                <a:cs typeface="Calibri" charset="0"/>
              </a:rPr>
              <a:t> La ISO 9001:2015 necesita </a:t>
            </a:r>
            <a:br>
              <a:rPr lang="es-ES_tradnl" sz="1250" dirty="0">
                <a:solidFill>
                  <a:schemeClr val="tx1"/>
                </a:solidFill>
                <a:latin typeface="Calibri" charset="0"/>
                <a:ea typeface="Calibri" charset="0"/>
                <a:cs typeface="Calibri" charset="0"/>
              </a:rPr>
            </a:br>
            <a:r>
              <a:rPr lang="es-ES_tradnl" sz="1250" dirty="0">
                <a:solidFill>
                  <a:schemeClr val="tx1"/>
                </a:solidFill>
                <a:latin typeface="Calibri" charset="0"/>
                <a:ea typeface="Calibri" charset="0"/>
                <a:cs typeface="Calibri" charset="0"/>
              </a:rPr>
              <a:t>que la organización incorpore estos planes al Sistema, y que esto sea verificable por parte de los auditores tanto internos como externos.</a:t>
            </a:r>
          </a:p>
          <a:p>
            <a:endParaRPr lang="es-ES_tradnl" sz="1250" dirty="0">
              <a:solidFill>
                <a:schemeClr val="tx1"/>
              </a:solidFill>
              <a:latin typeface="Calibri" charset="0"/>
              <a:ea typeface="Calibri" charset="0"/>
              <a:cs typeface="Calibri" charset="0"/>
            </a:endParaRPr>
          </a:p>
        </p:txBody>
      </p:sp>
      <p:sp>
        <p:nvSpPr>
          <p:cNvPr id="26" name="Elipse 25"/>
          <p:cNvSpPr/>
          <p:nvPr/>
        </p:nvSpPr>
        <p:spPr>
          <a:xfrm>
            <a:off x="4491556" y="2509331"/>
            <a:ext cx="395709" cy="376075"/>
          </a:xfrm>
          <a:prstGeom prst="ellipse">
            <a:avLst/>
          </a:prstGeom>
          <a:solidFill>
            <a:srgbClr val="008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9" name="Elipse 28"/>
          <p:cNvSpPr/>
          <p:nvPr/>
        </p:nvSpPr>
        <p:spPr>
          <a:xfrm>
            <a:off x="4427790"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2" name="Triángulo 31"/>
          <p:cNvSpPr/>
          <p:nvPr/>
        </p:nvSpPr>
        <p:spPr>
          <a:xfrm rot="5400000">
            <a:off x="4611563" y="2636178"/>
            <a:ext cx="186870" cy="122381"/>
          </a:xfrm>
          <a:prstGeom prst="triangl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3" name="Rectángulo redondeado 32"/>
          <p:cNvSpPr/>
          <p:nvPr/>
        </p:nvSpPr>
        <p:spPr>
          <a:xfrm>
            <a:off x="2579301" y="1276539"/>
            <a:ext cx="1973019" cy="3957449"/>
          </a:xfrm>
          <a:prstGeom prst="roundRect">
            <a:avLst>
              <a:gd name="adj" fmla="val 3104"/>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a:spcAft>
                <a:spcPts val="2100"/>
              </a:spcAft>
            </a:pPr>
            <a:r>
              <a:rPr lang="es-ES_tradnl" sz="1250" b="1" dirty="0">
                <a:solidFill>
                  <a:schemeClr val="tx1"/>
                </a:solidFill>
                <a:latin typeface="Calibri" charset="0"/>
                <a:ea typeface="Calibri" charset="0"/>
                <a:cs typeface="Calibri" charset="0"/>
              </a:rPr>
              <a:t>PLANIFICAR</a:t>
            </a:r>
          </a:p>
          <a:p>
            <a:r>
              <a:rPr lang="es-ES_tradnl" sz="1250" b="1" dirty="0">
                <a:solidFill>
                  <a:schemeClr val="tx1"/>
                </a:solidFill>
                <a:latin typeface="Calibri" charset="0"/>
                <a:ea typeface="Calibri" charset="0"/>
                <a:cs typeface="Calibri" charset="0"/>
              </a:rPr>
              <a:t>Implementar el pensamiento basado en riesgo de la ISO 9001:2015 ofrece la posibilidad de utilizar diversas estrategias.</a:t>
            </a:r>
            <a:r>
              <a:rPr lang="es-ES_tradnl" sz="1250" dirty="0">
                <a:solidFill>
                  <a:schemeClr val="tx1"/>
                </a:solidFill>
                <a:latin typeface="Calibri" charset="0"/>
                <a:ea typeface="Calibri" charset="0"/>
                <a:cs typeface="Calibri" charset="0"/>
              </a:rPr>
              <a:t> La organización no tendrá que limitarse a predecir, evitar, eliminar o minimizar riesgos, sino que podrá enfocarse en el impacto real de situaciones muy específicas. </a:t>
            </a:r>
          </a:p>
        </p:txBody>
      </p:sp>
      <p:sp>
        <p:nvSpPr>
          <p:cNvPr id="34" name="Elipse 33"/>
          <p:cNvSpPr/>
          <p:nvPr/>
        </p:nvSpPr>
        <p:spPr>
          <a:xfrm>
            <a:off x="2419625" y="2509331"/>
            <a:ext cx="395709" cy="376075"/>
          </a:xfrm>
          <a:prstGeom prst="ellipse">
            <a:avLst/>
          </a:prstGeom>
          <a:solidFill>
            <a:srgbClr val="C7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5" name="Elipse 34"/>
          <p:cNvSpPr/>
          <p:nvPr/>
        </p:nvSpPr>
        <p:spPr>
          <a:xfrm>
            <a:off x="2355860"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6" name="Triángulo 35"/>
          <p:cNvSpPr/>
          <p:nvPr/>
        </p:nvSpPr>
        <p:spPr>
          <a:xfrm rot="5400000">
            <a:off x="2539633" y="2636178"/>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7" name="Rectángulo redondeado 36"/>
          <p:cNvSpPr/>
          <p:nvPr/>
        </p:nvSpPr>
        <p:spPr>
          <a:xfrm>
            <a:off x="503239" y="1276539"/>
            <a:ext cx="1987398" cy="3957449"/>
          </a:xfrm>
          <a:prstGeom prst="roundRect">
            <a:avLst>
              <a:gd name="adj" fmla="val 3478"/>
            </a:avLst>
          </a:prstGeom>
          <a:solidFill>
            <a:srgbClr val="FFD7C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a:spcAft>
                <a:spcPts val="600"/>
              </a:spcAft>
            </a:pPr>
            <a:r>
              <a:rPr lang="es-ES_tradnl" sz="1250" b="1" dirty="0">
                <a:solidFill>
                  <a:schemeClr val="tx1"/>
                </a:solidFill>
                <a:latin typeface="Calibri" charset="0"/>
                <a:ea typeface="Calibri" charset="0"/>
                <a:cs typeface="Calibri" charset="0"/>
              </a:rPr>
              <a:t>IDENTIFICAR RIESGOS </a:t>
            </a:r>
            <a:br>
              <a:rPr lang="es-ES_tradnl" sz="1250" b="1" dirty="0">
                <a:solidFill>
                  <a:schemeClr val="tx1"/>
                </a:solidFill>
                <a:latin typeface="Calibri" charset="0"/>
                <a:ea typeface="Calibri" charset="0"/>
                <a:cs typeface="Calibri" charset="0"/>
              </a:rPr>
            </a:br>
            <a:r>
              <a:rPr lang="es-ES_tradnl" sz="1250" b="1" dirty="0">
                <a:solidFill>
                  <a:schemeClr val="tx1"/>
                </a:solidFill>
                <a:latin typeface="Calibri" charset="0"/>
                <a:ea typeface="Calibri" charset="0"/>
                <a:cs typeface="Calibri" charset="0"/>
              </a:rPr>
              <a:t>Y OPORTUNIDADES</a:t>
            </a:r>
          </a:p>
          <a:p>
            <a:r>
              <a:rPr lang="es-ES_tradnl" sz="1250" dirty="0">
                <a:solidFill>
                  <a:schemeClr val="tx1"/>
                </a:solidFill>
                <a:latin typeface="Calibri" charset="0"/>
                <a:ea typeface="Calibri" charset="0"/>
                <a:cs typeface="Calibri" charset="0"/>
              </a:rPr>
              <a:t>Desde el momento en que definimos los objetivos de la organización, debemos aplicar el pensamiento basado en riesgos. </a:t>
            </a:r>
            <a:r>
              <a:rPr lang="es-ES_tradnl" sz="1250" b="1" dirty="0">
                <a:solidFill>
                  <a:schemeClr val="tx1"/>
                </a:solidFill>
                <a:latin typeface="Calibri" charset="0"/>
                <a:ea typeface="Calibri" charset="0"/>
                <a:cs typeface="Calibri" charset="0"/>
              </a:rPr>
              <a:t>La Alta Dirección identifica eventos que potencialmente pueden impedir el logro de los objetivos de la organización.</a:t>
            </a:r>
          </a:p>
        </p:txBody>
      </p:sp>
      <p:sp>
        <p:nvSpPr>
          <p:cNvPr id="38" name="Elipse 37"/>
          <p:cNvSpPr/>
          <p:nvPr/>
        </p:nvSpPr>
        <p:spPr>
          <a:xfrm>
            <a:off x="356220" y="2509331"/>
            <a:ext cx="395709" cy="376075"/>
          </a:xfrm>
          <a:prstGeom prst="ellipse">
            <a:avLst/>
          </a:prstGeom>
          <a:solidFill>
            <a:srgbClr val="D86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9" name="Elipse 38"/>
          <p:cNvSpPr/>
          <p:nvPr/>
        </p:nvSpPr>
        <p:spPr>
          <a:xfrm>
            <a:off x="292455"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0" name="Triángulo 39"/>
          <p:cNvSpPr/>
          <p:nvPr/>
        </p:nvSpPr>
        <p:spPr>
          <a:xfrm rot="5400000">
            <a:off x="476228" y="2636178"/>
            <a:ext cx="186870" cy="122381"/>
          </a:xfrm>
          <a:prstGeom prst="triangle">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Tree>
    <p:extLst>
      <p:ext uri="{BB962C8B-B14F-4D97-AF65-F5344CB8AC3E}">
        <p14:creationId xmlns:p14="http://schemas.microsoft.com/office/powerpoint/2010/main" val="163420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DFA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OBJETIVOS</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9" name="Imagen 8">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 y="946968"/>
            <a:ext cx="2073162" cy="3900135"/>
          </a:xfrm>
          <a:prstGeom prst="rect">
            <a:avLst/>
          </a:prstGeom>
        </p:spPr>
      </p:pic>
    </p:spTree>
    <p:extLst>
      <p:ext uri="{BB962C8B-B14F-4D97-AF65-F5344CB8AC3E}">
        <p14:creationId xmlns:p14="http://schemas.microsoft.com/office/powerpoint/2010/main" val="361656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54074" y="422946"/>
            <a:ext cx="8167990" cy="492443"/>
          </a:xfrm>
          <a:prstGeom prst="rect">
            <a:avLst/>
          </a:prstGeom>
        </p:spPr>
        <p:txBody>
          <a:bodyPr vert="horz" wrap="square" lIns="0" tIns="0" rIns="0" bIns="0" rtlCol="0">
            <a:spAutoFit/>
          </a:bodyPr>
          <a:lstStyle/>
          <a:p>
            <a:pPr marL="11725" algn="ctr">
              <a:buSzPct val="100000"/>
              <a:tabLst>
                <a:tab pos="121285" algn="l"/>
              </a:tabLst>
            </a:pPr>
            <a:r>
              <a:rPr lang="es-ES_tradnl" sz="1600" b="1" spc="-10" dirty="0">
                <a:latin typeface="Calibri" panose="020F0502020204030204" pitchFamily="34" charset="0"/>
                <a:ea typeface="Calibri" charset="0"/>
                <a:cs typeface="Calibri" panose="020F0502020204030204" pitchFamily="34" charset="0"/>
              </a:rPr>
              <a:t>EJEMPLO - PENSAMIENTO BASADO EN EL RIESGO EN </a:t>
            </a:r>
            <a:r>
              <a:rPr lang="es-ES" sz="1600" b="1" dirty="0">
                <a:latin typeface="Calibri" panose="020F0502020204030204" pitchFamily="34" charset="0"/>
                <a:cs typeface="Calibri" panose="020F0502020204030204" pitchFamily="34" charset="0"/>
              </a:rPr>
              <a:t>UNA EMPRESA DE FABRICACIÓN DE AUTOMÓVILES USANDO PHVA</a:t>
            </a:r>
            <a:endParaRPr lang="es-ES_tradnl" sz="1600" b="1" spc="-10" dirty="0">
              <a:latin typeface="Calibri" panose="020F0502020204030204" pitchFamily="34" charset="0"/>
              <a:ea typeface="Calibri" charset="0"/>
              <a:cs typeface="Calibri" panose="020F0502020204030204" pitchFamily="34" charset="0"/>
            </a:endParaRPr>
          </a:p>
        </p:txBody>
      </p:sp>
      <p:sp>
        <p:nvSpPr>
          <p:cNvPr id="16" name="Rectángulo redondeado 15"/>
          <p:cNvSpPr/>
          <p:nvPr/>
        </p:nvSpPr>
        <p:spPr>
          <a:xfrm>
            <a:off x="6963928" y="1276539"/>
            <a:ext cx="1973019" cy="3957449"/>
          </a:xfrm>
          <a:prstGeom prst="roundRect">
            <a:avLst>
              <a:gd name="adj" fmla="val 3478"/>
            </a:avLst>
          </a:prstGeom>
          <a:solidFill>
            <a:srgbClr val="DEEDC8"/>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a:spcAft>
                <a:spcPts val="600"/>
              </a:spcAft>
            </a:pPr>
            <a:r>
              <a:rPr lang="es-ES_tradnl" sz="1200" b="1" dirty="0">
                <a:solidFill>
                  <a:schemeClr val="tx1"/>
                </a:solidFill>
                <a:latin typeface="Calibri" charset="0"/>
                <a:ea typeface="Calibri" charset="0"/>
                <a:cs typeface="Calibri" charset="0"/>
              </a:rPr>
              <a:t>ACTUAR</a:t>
            </a:r>
          </a:p>
          <a:p>
            <a:pPr algn="just"/>
            <a:r>
              <a:rPr lang="es-ES" sz="1200" dirty="0">
                <a:solidFill>
                  <a:schemeClr val="tx1"/>
                </a:solidFill>
                <a:latin typeface="Calibri" panose="020F0502020204030204" pitchFamily="34" charset="0"/>
                <a:cs typeface="Calibri" panose="020F0502020204030204" pitchFamily="34" charset="0"/>
              </a:rPr>
              <a:t>En función de los resultados de la verificación, la empresa realiza los ajustes necesarios. Esto puede implicar la modificación de los planes existentes, la implementación de nuevas acciones o incluso la revisión de los objetivos y metas de la organización.</a:t>
            </a:r>
            <a:endParaRPr lang="es-ES_tradnl" sz="1200" dirty="0">
              <a:solidFill>
                <a:schemeClr val="tx1"/>
              </a:solidFill>
              <a:latin typeface="Calibri" panose="020F0502020204030204" pitchFamily="34" charset="0"/>
              <a:ea typeface="Calibri" charset="0"/>
              <a:cs typeface="Calibri" panose="020F0502020204030204" pitchFamily="34" charset="0"/>
            </a:endParaRPr>
          </a:p>
        </p:txBody>
      </p:sp>
      <p:sp>
        <p:nvSpPr>
          <p:cNvPr id="20" name="Elipse 19"/>
          <p:cNvSpPr/>
          <p:nvPr/>
        </p:nvSpPr>
        <p:spPr>
          <a:xfrm>
            <a:off x="6810115" y="2509331"/>
            <a:ext cx="395709" cy="376075"/>
          </a:xfrm>
          <a:prstGeom prst="ellipse">
            <a:avLst/>
          </a:prstGeom>
          <a:solidFill>
            <a:srgbClr val="729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1" name="Elipse 20"/>
          <p:cNvSpPr/>
          <p:nvPr/>
        </p:nvSpPr>
        <p:spPr>
          <a:xfrm>
            <a:off x="6746350"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2" name="Triángulo 21"/>
          <p:cNvSpPr/>
          <p:nvPr/>
        </p:nvSpPr>
        <p:spPr>
          <a:xfrm rot="5400000">
            <a:off x="6930122" y="2636178"/>
            <a:ext cx="186870" cy="122381"/>
          </a:xfrm>
          <a:prstGeom prst="triangle">
            <a:avLst/>
          </a:prstGeom>
          <a:solidFill>
            <a:srgbClr val="92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3" name="Rectángulo redondeado 22"/>
          <p:cNvSpPr/>
          <p:nvPr/>
        </p:nvSpPr>
        <p:spPr>
          <a:xfrm>
            <a:off x="4902244" y="1276539"/>
            <a:ext cx="1973019" cy="3957449"/>
          </a:xfrm>
          <a:prstGeom prst="roundRect">
            <a:avLst>
              <a:gd name="adj" fmla="val 3852"/>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72000" rtlCol="0" anchor="t"/>
          <a:lstStyle/>
          <a:p>
            <a:pPr>
              <a:spcAft>
                <a:spcPts val="600"/>
              </a:spcAft>
            </a:pPr>
            <a:r>
              <a:rPr lang="es-ES_tradnl" sz="1250" b="1" dirty="0">
                <a:solidFill>
                  <a:schemeClr val="tx1"/>
                </a:solidFill>
                <a:latin typeface="Calibri" charset="0"/>
                <a:ea typeface="Calibri" charset="0"/>
                <a:cs typeface="Calibri" charset="0"/>
              </a:rPr>
              <a:t>VERIFICAR</a:t>
            </a:r>
          </a:p>
          <a:p>
            <a:pPr algn="just"/>
            <a:r>
              <a:rPr lang="es-ES" sz="1200" dirty="0">
                <a:solidFill>
                  <a:schemeClr val="tx1"/>
                </a:solidFill>
                <a:latin typeface="Calibri" panose="020F0502020204030204" pitchFamily="34" charset="0"/>
                <a:cs typeface="Calibri" panose="020F0502020204030204" pitchFamily="34" charset="0"/>
              </a:rPr>
              <a:t>La empresa monitorea y revisa regularmente la efectividad de sus planes.</a:t>
            </a:r>
          </a:p>
          <a:p>
            <a:pPr algn="just"/>
            <a:endParaRPr lang="es-ES" sz="1200" dirty="0">
              <a:solidFill>
                <a:schemeClr val="tx1"/>
              </a:solidFill>
              <a:latin typeface="Calibri" panose="020F0502020204030204" pitchFamily="34" charset="0"/>
              <a:cs typeface="Calibri" panose="020F0502020204030204" pitchFamily="34" charset="0"/>
            </a:endParaRPr>
          </a:p>
          <a:p>
            <a:pPr algn="just"/>
            <a:r>
              <a:rPr lang="es-ES" sz="1200" dirty="0">
                <a:solidFill>
                  <a:schemeClr val="tx1"/>
                </a:solidFill>
                <a:latin typeface="Calibri" panose="020F0502020204030204" pitchFamily="34" charset="0"/>
                <a:cs typeface="Calibri" panose="020F0502020204030204" pitchFamily="34" charset="0"/>
              </a:rPr>
              <a:t>Esto puede implicar la recopilación y análisis de datos, la realización de auditorías internas y la obtención de retroalimentación de los clientes y otras partes interesadas.</a:t>
            </a:r>
            <a:endParaRPr lang="es-ES_tradnl" sz="1200" dirty="0">
              <a:solidFill>
                <a:schemeClr val="tx1"/>
              </a:solidFill>
              <a:latin typeface="Calibri" panose="020F0502020204030204" pitchFamily="34" charset="0"/>
              <a:ea typeface="Calibri" charset="0"/>
              <a:cs typeface="Calibri" panose="020F0502020204030204" pitchFamily="34" charset="0"/>
            </a:endParaRPr>
          </a:p>
        </p:txBody>
      </p:sp>
      <p:sp>
        <p:nvSpPr>
          <p:cNvPr id="26" name="Elipse 25"/>
          <p:cNvSpPr/>
          <p:nvPr/>
        </p:nvSpPr>
        <p:spPr>
          <a:xfrm>
            <a:off x="4752816" y="2509331"/>
            <a:ext cx="395709" cy="376075"/>
          </a:xfrm>
          <a:prstGeom prst="ellipse">
            <a:avLst/>
          </a:prstGeom>
          <a:solidFill>
            <a:srgbClr val="008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9" name="Elipse 28"/>
          <p:cNvSpPr/>
          <p:nvPr/>
        </p:nvSpPr>
        <p:spPr>
          <a:xfrm>
            <a:off x="4689050"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2" name="Triángulo 31"/>
          <p:cNvSpPr/>
          <p:nvPr/>
        </p:nvSpPr>
        <p:spPr>
          <a:xfrm rot="5400000">
            <a:off x="4872823" y="2636178"/>
            <a:ext cx="186870" cy="122381"/>
          </a:xfrm>
          <a:prstGeom prst="triangl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3" name="Rectángulo redondeado 32"/>
          <p:cNvSpPr/>
          <p:nvPr/>
        </p:nvSpPr>
        <p:spPr>
          <a:xfrm>
            <a:off x="2840561" y="1276539"/>
            <a:ext cx="1973019" cy="3957449"/>
          </a:xfrm>
          <a:prstGeom prst="roundRect">
            <a:avLst>
              <a:gd name="adj" fmla="val 3104"/>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a:spcAft>
                <a:spcPts val="600"/>
              </a:spcAft>
            </a:pPr>
            <a:r>
              <a:rPr lang="es-ES_tradnl" sz="1250" b="1" dirty="0">
                <a:solidFill>
                  <a:schemeClr val="tx1"/>
                </a:solidFill>
                <a:latin typeface="Calibri" charset="0"/>
                <a:cs typeface="Calibri" charset="0"/>
              </a:rPr>
              <a:t>HACER</a:t>
            </a:r>
          </a:p>
          <a:p>
            <a:pPr algn="just"/>
            <a:r>
              <a:rPr lang="es-ES" sz="1200" dirty="0">
                <a:solidFill>
                  <a:schemeClr val="tx1"/>
                </a:solidFill>
                <a:latin typeface="Calibri" panose="020F0502020204030204" pitchFamily="34" charset="0"/>
                <a:cs typeface="Calibri" panose="020F0502020204030204" pitchFamily="34" charset="0"/>
              </a:rPr>
              <a:t>La empresa desarrolla planes para abordar cada riesgo y oportunidad. Por ejemplo, para minimizar los defectos de fabricación, puede implementar un sistema de gestión de calidad más riguroso y proporcionar formación adicional a los empleados. Para aprovechar la oportunidad de los vehículos eléctricos, puede invertir en investigación y desarrollo y buscar alianzas estratégicas.</a:t>
            </a:r>
            <a:endParaRPr lang="es-ES_tradnl" sz="1200" dirty="0">
              <a:solidFill>
                <a:schemeClr val="tx1"/>
              </a:solidFill>
              <a:latin typeface="Calibri" panose="020F0502020204030204" pitchFamily="34" charset="0"/>
              <a:ea typeface="Calibri" charset="0"/>
              <a:cs typeface="Calibri" panose="020F0502020204030204" pitchFamily="34" charset="0"/>
            </a:endParaRPr>
          </a:p>
        </p:txBody>
      </p:sp>
      <p:sp>
        <p:nvSpPr>
          <p:cNvPr id="34" name="Elipse 33"/>
          <p:cNvSpPr/>
          <p:nvPr/>
        </p:nvSpPr>
        <p:spPr>
          <a:xfrm>
            <a:off x="2680885" y="2509331"/>
            <a:ext cx="395709" cy="376075"/>
          </a:xfrm>
          <a:prstGeom prst="ellipse">
            <a:avLst/>
          </a:prstGeom>
          <a:solidFill>
            <a:srgbClr val="C7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5" name="Elipse 34"/>
          <p:cNvSpPr/>
          <p:nvPr/>
        </p:nvSpPr>
        <p:spPr>
          <a:xfrm>
            <a:off x="2617120"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6" name="Triángulo 35"/>
          <p:cNvSpPr/>
          <p:nvPr/>
        </p:nvSpPr>
        <p:spPr>
          <a:xfrm rot="5400000">
            <a:off x="2800893" y="2636178"/>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7" name="Rectángulo redondeado 36"/>
          <p:cNvSpPr/>
          <p:nvPr/>
        </p:nvSpPr>
        <p:spPr>
          <a:xfrm>
            <a:off x="202789" y="1276539"/>
            <a:ext cx="2478095" cy="3957449"/>
          </a:xfrm>
          <a:prstGeom prst="roundRect">
            <a:avLst>
              <a:gd name="adj" fmla="val 3478"/>
            </a:avLst>
          </a:prstGeom>
          <a:solidFill>
            <a:srgbClr val="FFD7C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a:spcAft>
                <a:spcPts val="600"/>
              </a:spcAft>
            </a:pPr>
            <a:r>
              <a:rPr lang="es-ES_tradnl" sz="1250" b="1" dirty="0">
                <a:solidFill>
                  <a:schemeClr val="tx1"/>
                </a:solidFill>
                <a:latin typeface="Calibri" charset="0"/>
                <a:ea typeface="Calibri" charset="0"/>
                <a:cs typeface="Calibri" charset="0"/>
              </a:rPr>
              <a:t>PLANIFICAR</a:t>
            </a:r>
          </a:p>
          <a:p>
            <a:r>
              <a:rPr lang="es-ES" sz="1200" dirty="0">
                <a:solidFill>
                  <a:schemeClr val="tx1"/>
                </a:solidFill>
                <a:latin typeface="Calibri" panose="020F0502020204030204" pitchFamily="34" charset="0"/>
                <a:cs typeface="Calibri" panose="020F0502020204030204" pitchFamily="34" charset="0"/>
              </a:rPr>
              <a:t>La empresa identifica varios riesgos y oportunidades. Los riesgos pueden incluir posibles defectos de fabricación, retrasos en la cadena de suministro, problemas de seguridad y cumplimiento de las regulaciones ambientales. </a:t>
            </a:r>
          </a:p>
          <a:p>
            <a:endParaRPr lang="es-ES" sz="1200" dirty="0">
              <a:solidFill>
                <a:schemeClr val="tx1"/>
              </a:solidFill>
              <a:latin typeface="Calibri" panose="020F0502020204030204" pitchFamily="34" charset="0"/>
              <a:cs typeface="Calibri" panose="020F0502020204030204" pitchFamily="34" charset="0"/>
            </a:endParaRPr>
          </a:p>
          <a:p>
            <a:r>
              <a:rPr lang="es-ES" sz="1200" dirty="0">
                <a:solidFill>
                  <a:schemeClr val="tx1"/>
                </a:solidFill>
                <a:latin typeface="Calibri" panose="020F0502020204030204" pitchFamily="34" charset="0"/>
                <a:cs typeface="Calibri" panose="020F0502020204030204" pitchFamily="34" charset="0"/>
              </a:rPr>
              <a:t>Las oportunidades pueden incluir la expansión a nuevos mercados, la introducción de tecnologías innovadoras, como los vehículos eléctricos, y la mejora de la eficiencia operativa.</a:t>
            </a:r>
          </a:p>
        </p:txBody>
      </p:sp>
      <p:sp>
        <p:nvSpPr>
          <p:cNvPr id="38" name="Elipse 37"/>
          <p:cNvSpPr/>
          <p:nvPr/>
        </p:nvSpPr>
        <p:spPr>
          <a:xfrm>
            <a:off x="55771" y="2509331"/>
            <a:ext cx="395709" cy="376075"/>
          </a:xfrm>
          <a:prstGeom prst="ellipse">
            <a:avLst/>
          </a:prstGeom>
          <a:solidFill>
            <a:srgbClr val="D86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9" name="Elipse 38"/>
          <p:cNvSpPr/>
          <p:nvPr/>
        </p:nvSpPr>
        <p:spPr>
          <a:xfrm>
            <a:off x="-7994"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0" name="Triángulo 39"/>
          <p:cNvSpPr/>
          <p:nvPr/>
        </p:nvSpPr>
        <p:spPr>
          <a:xfrm rot="5400000">
            <a:off x="175779" y="2636178"/>
            <a:ext cx="186870" cy="122381"/>
          </a:xfrm>
          <a:prstGeom prst="triangle">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Tree>
    <p:extLst>
      <p:ext uri="{BB962C8B-B14F-4D97-AF65-F5344CB8AC3E}">
        <p14:creationId xmlns:p14="http://schemas.microsoft.com/office/powerpoint/2010/main" val="3892967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26026" y="859907"/>
            <a:ext cx="8167990"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latin typeface="Calibri" charset="0"/>
                <a:ea typeface="Calibri" charset="0"/>
                <a:cs typeface="Calibri" charset="0"/>
              </a:rPr>
              <a:t>ETAPAS PARA EL DESARROLLO DE LOS ESTÁNDARES</a:t>
            </a:r>
            <a:endParaRPr lang="es-ES_tradnl" sz="1600" spc="-10" dirty="0">
              <a:latin typeface="Calibri" charset="0"/>
              <a:ea typeface="Calibri" charset="0"/>
              <a:cs typeface="Calibri" charset="0"/>
            </a:endParaRPr>
          </a:p>
        </p:txBody>
      </p:sp>
      <p:sp>
        <p:nvSpPr>
          <p:cNvPr id="15"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ETAPAS </a:t>
            </a:r>
            <a:r>
              <a:rPr lang="en-US" sz="1000" dirty="0">
                <a:solidFill>
                  <a:schemeClr val="bg1">
                    <a:lumMod val="65000"/>
                  </a:schemeClr>
                </a:solidFill>
                <a:latin typeface="Calibri" charset="0"/>
                <a:ea typeface="Calibri" charset="0"/>
                <a:cs typeface="Calibri" charset="0"/>
              </a:rPr>
              <a:t>PARA EL DESARROLLO DE LOS ESTÁNDARES</a:t>
            </a:r>
          </a:p>
        </p:txBody>
      </p:sp>
      <p:sp>
        <p:nvSpPr>
          <p:cNvPr id="33" name="Rectángulo redondeado 32"/>
          <p:cNvSpPr/>
          <p:nvPr/>
        </p:nvSpPr>
        <p:spPr>
          <a:xfrm>
            <a:off x="4347158" y="1276539"/>
            <a:ext cx="3331451" cy="3957449"/>
          </a:xfrm>
          <a:prstGeom prst="roundRect">
            <a:avLst>
              <a:gd name="adj" fmla="val 3104"/>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a:spcAft>
                <a:spcPts val="600"/>
              </a:spcAft>
            </a:pPr>
            <a:r>
              <a:rPr lang="es-ES_tradnl" sz="1400" b="1" dirty="0">
                <a:solidFill>
                  <a:schemeClr val="tx1"/>
                </a:solidFill>
                <a:latin typeface="Calibri" charset="0"/>
                <a:cs typeface="Calibri" charset="0"/>
              </a:rPr>
              <a:t>PREPARATORIA</a:t>
            </a:r>
          </a:p>
          <a:p>
            <a:pPr algn="just">
              <a:spcAft>
                <a:spcPts val="2100"/>
              </a:spcAft>
            </a:pPr>
            <a:r>
              <a:rPr lang="es-PE" sz="1200" dirty="0">
                <a:solidFill>
                  <a:schemeClr val="tx1"/>
                </a:solidFill>
                <a:latin typeface="Calibri" panose="020F0502020204030204" pitchFamily="34" charset="0"/>
                <a:cs typeface="Calibri" panose="020F0502020204030204" pitchFamily="34" charset="0"/>
              </a:rPr>
              <a:t>Se forma un grupo de trabajo conformado por expertos y un Coordinador (normalmente el líder del proyecto).</a:t>
            </a:r>
          </a:p>
          <a:p>
            <a:pPr algn="just"/>
            <a:r>
              <a:rPr lang="es-PE" sz="1200" dirty="0">
                <a:solidFill>
                  <a:schemeClr val="tx1"/>
                </a:solidFill>
                <a:latin typeface="Calibri" panose="020F0502020204030204" pitchFamily="34" charset="0"/>
                <a:cs typeface="Calibri" panose="020F0502020204030204" pitchFamily="34" charset="0"/>
              </a:rPr>
              <a:t>Durante esta etapa, los expertos continúan con la revisión teniendo en cuenta las cuestiones relacionadas con los derechos de autor, patentes y evaluación de la conformidad.</a:t>
            </a:r>
          </a:p>
          <a:p>
            <a:pPr algn="just"/>
            <a:endParaRPr lang="es-PE" sz="1200" dirty="0">
              <a:solidFill>
                <a:schemeClr val="tx1"/>
              </a:solidFill>
              <a:latin typeface="Calibri" panose="020F0502020204030204" pitchFamily="34" charset="0"/>
              <a:cs typeface="Calibri" panose="020F0502020204030204" pitchFamily="34" charset="0"/>
            </a:endParaRPr>
          </a:p>
          <a:p>
            <a:pPr algn="just"/>
            <a:r>
              <a:rPr lang="es-PE" sz="1200" dirty="0">
                <a:solidFill>
                  <a:schemeClr val="tx1"/>
                </a:solidFill>
                <a:latin typeface="Calibri" panose="020F0502020204030204" pitchFamily="34" charset="0"/>
                <a:cs typeface="Calibri" panose="020F0502020204030204" pitchFamily="34" charset="0"/>
              </a:rPr>
              <a:t>Borradores de trabajo sucesivos pueden distribuirse hasta que los expertos están convencidos de que ellos han desarrollado la mejor solución posible. El proyecto es luego enviado al comité técnico que decidirá a qué etapa debe ir el proyecto (etapa de Comité o etapa de Consulta).</a:t>
            </a:r>
            <a:endParaRPr lang="es-ES_tradnl" sz="1200" dirty="0">
              <a:solidFill>
                <a:schemeClr val="tx1"/>
              </a:solidFill>
              <a:latin typeface="Calibri" panose="020F0502020204030204" pitchFamily="34" charset="0"/>
              <a:ea typeface="Calibri" charset="0"/>
              <a:cs typeface="Calibri" panose="020F0502020204030204" pitchFamily="34" charset="0"/>
            </a:endParaRPr>
          </a:p>
        </p:txBody>
      </p:sp>
      <p:sp>
        <p:nvSpPr>
          <p:cNvPr id="34" name="Elipse 33"/>
          <p:cNvSpPr/>
          <p:nvPr/>
        </p:nvSpPr>
        <p:spPr>
          <a:xfrm>
            <a:off x="4189805" y="2521054"/>
            <a:ext cx="395709" cy="376075"/>
          </a:xfrm>
          <a:prstGeom prst="ellipse">
            <a:avLst/>
          </a:prstGeom>
          <a:solidFill>
            <a:srgbClr val="C7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5" name="Elipse 34"/>
          <p:cNvSpPr/>
          <p:nvPr/>
        </p:nvSpPr>
        <p:spPr>
          <a:xfrm>
            <a:off x="4114317" y="2507180"/>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6" name="Triángulo 35"/>
          <p:cNvSpPr/>
          <p:nvPr/>
        </p:nvSpPr>
        <p:spPr>
          <a:xfrm rot="5400000">
            <a:off x="4298090" y="2647901"/>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7" name="Rectángulo redondeado 36"/>
          <p:cNvSpPr/>
          <p:nvPr/>
        </p:nvSpPr>
        <p:spPr>
          <a:xfrm>
            <a:off x="1190494" y="1276539"/>
            <a:ext cx="2601403" cy="3957449"/>
          </a:xfrm>
          <a:prstGeom prst="roundRect">
            <a:avLst>
              <a:gd name="adj" fmla="val 3478"/>
            </a:avLst>
          </a:prstGeom>
          <a:solidFill>
            <a:srgbClr val="FFD7C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a:spcAft>
                <a:spcPts val="600"/>
              </a:spcAft>
            </a:pPr>
            <a:r>
              <a:rPr lang="es-ES_tradnl" sz="1400" b="1" dirty="0">
                <a:solidFill>
                  <a:schemeClr val="tx1"/>
                </a:solidFill>
                <a:latin typeface="Calibri" charset="0"/>
                <a:ea typeface="Calibri" charset="0"/>
                <a:cs typeface="Calibri" charset="0"/>
              </a:rPr>
              <a:t>PROPUESTA</a:t>
            </a:r>
          </a:p>
          <a:p>
            <a:pPr algn="just"/>
            <a:r>
              <a:rPr lang="es-ES" sz="1200" dirty="0">
                <a:solidFill>
                  <a:schemeClr val="tx1"/>
                </a:solidFill>
                <a:latin typeface="Calibri" panose="020F0502020204030204" pitchFamily="34" charset="0"/>
                <a:cs typeface="Calibri" panose="020F0502020204030204" pitchFamily="34" charset="0"/>
              </a:rPr>
              <a:t>Esta es la primera etapa para la publicación de una norma ISO.</a:t>
            </a:r>
          </a:p>
          <a:p>
            <a:pPr algn="just"/>
            <a:endParaRPr lang="es-PE" sz="1200" dirty="0">
              <a:solidFill>
                <a:schemeClr val="tx1"/>
              </a:solidFill>
              <a:latin typeface="Calibri" panose="020F0502020204030204" pitchFamily="34" charset="0"/>
              <a:cs typeface="Calibri" panose="020F0502020204030204" pitchFamily="34" charset="0"/>
            </a:endParaRPr>
          </a:p>
          <a:p>
            <a:pPr algn="just"/>
            <a:r>
              <a:rPr lang="es-PE" sz="1200" dirty="0">
                <a:solidFill>
                  <a:schemeClr val="tx1"/>
                </a:solidFill>
                <a:latin typeface="Calibri" panose="020F0502020204030204" pitchFamily="34" charset="0"/>
                <a:cs typeface="Calibri" panose="020F0502020204030204" pitchFamily="34" charset="0"/>
              </a:rPr>
              <a:t>En esta etapa se confirma la necesidad de una nueva norma internacional y se presenta como propuesta ante el comité de la ISO</a:t>
            </a:r>
          </a:p>
          <a:p>
            <a:pPr algn="just"/>
            <a:endParaRPr lang="es-PE" sz="1200" dirty="0">
              <a:solidFill>
                <a:schemeClr val="tx1"/>
              </a:solidFill>
              <a:latin typeface="Calibri" panose="020F0502020204030204" pitchFamily="34" charset="0"/>
              <a:cs typeface="Calibri" panose="020F0502020204030204" pitchFamily="34" charset="0"/>
            </a:endParaRPr>
          </a:p>
          <a:p>
            <a:pPr algn="just"/>
            <a:r>
              <a:rPr lang="es-PE" sz="1200" dirty="0">
                <a:solidFill>
                  <a:schemeClr val="tx1"/>
                </a:solidFill>
                <a:latin typeface="Calibri" panose="020F0502020204030204" pitchFamily="34" charset="0"/>
                <a:cs typeface="Calibri" panose="020F0502020204030204" pitchFamily="34" charset="0"/>
              </a:rPr>
              <a:t>Luego se somete a votación ante los miembros del comité para decidir si se desarrolla o no</a:t>
            </a:r>
          </a:p>
          <a:p>
            <a:pPr algn="just"/>
            <a:endParaRPr lang="es-PE" sz="1200" dirty="0">
              <a:solidFill>
                <a:schemeClr val="tx1"/>
              </a:solidFill>
              <a:latin typeface="Calibri" panose="020F0502020204030204" pitchFamily="34" charset="0"/>
              <a:cs typeface="Calibri" panose="020F0502020204030204" pitchFamily="34" charset="0"/>
            </a:endParaRPr>
          </a:p>
          <a:p>
            <a:pPr algn="just"/>
            <a:r>
              <a:rPr lang="es-PE" sz="1200" dirty="0">
                <a:solidFill>
                  <a:schemeClr val="tx1"/>
                </a:solidFill>
                <a:latin typeface="Calibri" panose="020F0502020204030204" pitchFamily="34" charset="0"/>
                <a:cs typeface="Calibri" panose="020F0502020204030204" pitchFamily="34" charset="0"/>
              </a:rPr>
              <a:t>El portal de votación electrónica se debe utilizar en la votación.</a:t>
            </a:r>
          </a:p>
        </p:txBody>
      </p:sp>
      <p:sp>
        <p:nvSpPr>
          <p:cNvPr id="38" name="Elipse 37"/>
          <p:cNvSpPr/>
          <p:nvPr/>
        </p:nvSpPr>
        <p:spPr>
          <a:xfrm>
            <a:off x="1047883" y="2509331"/>
            <a:ext cx="395709" cy="376075"/>
          </a:xfrm>
          <a:prstGeom prst="ellipse">
            <a:avLst/>
          </a:prstGeom>
          <a:solidFill>
            <a:srgbClr val="D86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9" name="Elipse 38"/>
          <p:cNvSpPr/>
          <p:nvPr/>
        </p:nvSpPr>
        <p:spPr>
          <a:xfrm>
            <a:off x="960673"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0" name="Triángulo 39"/>
          <p:cNvSpPr/>
          <p:nvPr/>
        </p:nvSpPr>
        <p:spPr>
          <a:xfrm rot="5400000">
            <a:off x="1156168" y="2636178"/>
            <a:ext cx="186870" cy="122381"/>
          </a:xfrm>
          <a:prstGeom prst="triangle">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Tree>
    <p:extLst>
      <p:ext uri="{BB962C8B-B14F-4D97-AF65-F5344CB8AC3E}">
        <p14:creationId xmlns:p14="http://schemas.microsoft.com/office/powerpoint/2010/main" val="2619493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26026" y="859907"/>
            <a:ext cx="8167990"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latin typeface="Calibri" charset="0"/>
                <a:ea typeface="Calibri" charset="0"/>
                <a:cs typeface="Calibri" charset="0"/>
              </a:rPr>
              <a:t>ETAPAS PARA EL DESARROLLO DE LOS ESTÁNDARES</a:t>
            </a:r>
            <a:endParaRPr lang="es-ES_tradnl" sz="1600" spc="-10" dirty="0">
              <a:latin typeface="Calibri" charset="0"/>
              <a:ea typeface="Calibri" charset="0"/>
              <a:cs typeface="Calibri" charset="0"/>
            </a:endParaRPr>
          </a:p>
        </p:txBody>
      </p:sp>
      <p:sp>
        <p:nvSpPr>
          <p:cNvPr id="15"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ETAPAS </a:t>
            </a:r>
            <a:r>
              <a:rPr lang="en-US" sz="1000" dirty="0">
                <a:solidFill>
                  <a:schemeClr val="bg1">
                    <a:lumMod val="65000"/>
                  </a:schemeClr>
                </a:solidFill>
                <a:latin typeface="Calibri" charset="0"/>
                <a:ea typeface="Calibri" charset="0"/>
                <a:cs typeface="Calibri" charset="0"/>
              </a:rPr>
              <a:t>PARA EL DESARROLLO DE LOS ESTÁNDARES</a:t>
            </a:r>
          </a:p>
        </p:txBody>
      </p:sp>
      <p:sp>
        <p:nvSpPr>
          <p:cNvPr id="16" name="Rectángulo redondeado 15"/>
          <p:cNvSpPr/>
          <p:nvPr/>
        </p:nvSpPr>
        <p:spPr>
          <a:xfrm>
            <a:off x="6374424" y="1276539"/>
            <a:ext cx="1973019" cy="3957449"/>
          </a:xfrm>
          <a:prstGeom prst="roundRect">
            <a:avLst>
              <a:gd name="adj" fmla="val 3478"/>
            </a:avLst>
          </a:prstGeom>
          <a:solidFill>
            <a:srgbClr val="DEEDC8"/>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a:spcAft>
                <a:spcPts val="600"/>
              </a:spcAft>
            </a:pPr>
            <a:r>
              <a:rPr lang="es-ES_tradnl" sz="1200" b="1" dirty="0">
                <a:solidFill>
                  <a:schemeClr val="tx1"/>
                </a:solidFill>
                <a:latin typeface="Calibri" charset="0"/>
                <a:ea typeface="Calibri" charset="0"/>
                <a:cs typeface="Calibri" charset="0"/>
              </a:rPr>
              <a:t>PUBLICACIÓN</a:t>
            </a:r>
          </a:p>
          <a:p>
            <a:pPr algn="just"/>
            <a:r>
              <a:rPr lang="es-PE" sz="1200" dirty="0">
                <a:solidFill>
                  <a:schemeClr val="tx1"/>
                </a:solidFill>
                <a:latin typeface="Calibri" panose="020F0502020204030204" pitchFamily="34" charset="0"/>
                <a:cs typeface="Calibri" panose="020F0502020204030204" pitchFamily="34" charset="0"/>
              </a:rPr>
              <a:t>En esta etapa el secretario presentará el documento final para su publicación a través de la interfaz de presentación.</a:t>
            </a:r>
          </a:p>
          <a:p>
            <a:pPr algn="just"/>
            <a:r>
              <a:rPr lang="es-PE" sz="1200" dirty="0">
                <a:solidFill>
                  <a:schemeClr val="tx1"/>
                </a:solidFill>
                <a:latin typeface="Calibri" panose="020F0502020204030204" pitchFamily="34" charset="0"/>
                <a:cs typeface="Calibri" panose="020F0502020204030204" pitchFamily="34" charset="0"/>
              </a:rPr>
              <a:t> </a:t>
            </a:r>
          </a:p>
          <a:p>
            <a:pPr algn="just"/>
            <a:r>
              <a:rPr lang="es-PE" sz="1200" dirty="0">
                <a:solidFill>
                  <a:schemeClr val="tx1"/>
                </a:solidFill>
                <a:latin typeface="Calibri" panose="020F0502020204030204" pitchFamily="34" charset="0"/>
                <a:cs typeface="Calibri" panose="020F0502020204030204" pitchFamily="34" charset="0"/>
              </a:rPr>
              <a:t>Sólo correcciones editoriales se realizan en el texto final. Finalmente es publicado por la Secretaría Central de la ISO como Norma Internacional.</a:t>
            </a:r>
            <a:endParaRPr lang="es-ES_tradnl" sz="1200" dirty="0">
              <a:solidFill>
                <a:schemeClr val="tx1"/>
              </a:solidFill>
              <a:latin typeface="Calibri" panose="020F0502020204030204" pitchFamily="34" charset="0"/>
              <a:ea typeface="Calibri" charset="0"/>
              <a:cs typeface="Calibri" panose="020F0502020204030204" pitchFamily="34" charset="0"/>
            </a:endParaRPr>
          </a:p>
        </p:txBody>
      </p:sp>
      <p:sp>
        <p:nvSpPr>
          <p:cNvPr id="20" name="Elipse 19"/>
          <p:cNvSpPr/>
          <p:nvPr/>
        </p:nvSpPr>
        <p:spPr>
          <a:xfrm>
            <a:off x="6220611" y="2509331"/>
            <a:ext cx="395709" cy="376075"/>
          </a:xfrm>
          <a:prstGeom prst="ellipse">
            <a:avLst/>
          </a:prstGeom>
          <a:solidFill>
            <a:srgbClr val="729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1" name="Elipse 20"/>
          <p:cNvSpPr/>
          <p:nvPr/>
        </p:nvSpPr>
        <p:spPr>
          <a:xfrm>
            <a:off x="6156846"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2" name="Triángulo 21"/>
          <p:cNvSpPr/>
          <p:nvPr/>
        </p:nvSpPr>
        <p:spPr>
          <a:xfrm rot="5400000">
            <a:off x="6340618" y="2636178"/>
            <a:ext cx="186870" cy="122381"/>
          </a:xfrm>
          <a:prstGeom prst="triangle">
            <a:avLst/>
          </a:prstGeom>
          <a:solidFill>
            <a:srgbClr val="92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3" name="Rectángulo redondeado 22"/>
          <p:cNvSpPr/>
          <p:nvPr/>
        </p:nvSpPr>
        <p:spPr>
          <a:xfrm>
            <a:off x="3395828" y="1276539"/>
            <a:ext cx="2512605" cy="3957449"/>
          </a:xfrm>
          <a:prstGeom prst="roundRect">
            <a:avLst>
              <a:gd name="adj" fmla="val 3852"/>
            </a:avLst>
          </a:prstGeom>
          <a:solidFill>
            <a:srgbClr val="D8F0F3"/>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72000" rtlCol="0" anchor="t"/>
          <a:lstStyle/>
          <a:p>
            <a:pPr>
              <a:spcAft>
                <a:spcPts val="600"/>
              </a:spcAft>
            </a:pPr>
            <a:r>
              <a:rPr lang="es-ES_tradnl" sz="1250" b="1" dirty="0">
                <a:solidFill>
                  <a:schemeClr val="tx1"/>
                </a:solidFill>
                <a:latin typeface="Calibri" charset="0"/>
                <a:ea typeface="Calibri" charset="0"/>
                <a:cs typeface="Calibri" charset="0"/>
              </a:rPr>
              <a:t>CONSULTA</a:t>
            </a:r>
          </a:p>
          <a:p>
            <a:pPr algn="just"/>
            <a:r>
              <a:rPr lang="es-PE" sz="1200" dirty="0">
                <a:solidFill>
                  <a:schemeClr val="tx1"/>
                </a:solidFill>
                <a:latin typeface="Calibri" panose="020F0502020204030204" pitchFamily="34" charset="0"/>
                <a:cs typeface="Calibri" panose="020F0502020204030204" pitchFamily="34" charset="0"/>
              </a:rPr>
              <a:t>El Proyecto de Norma Internacional es presentado a la Secretaría Central de ISO por el secretario del comité. A continuación, el contenido del proyecto se distribuye a todos los miembros de la ISO que tienen 3 meses para votar y hacer comentarios sobre el mismo. </a:t>
            </a:r>
          </a:p>
          <a:p>
            <a:pPr algn="just"/>
            <a:endParaRPr lang="es-PE" sz="1200" dirty="0">
              <a:solidFill>
                <a:schemeClr val="tx1"/>
              </a:solidFill>
              <a:latin typeface="Calibri" panose="020F0502020204030204" pitchFamily="34" charset="0"/>
              <a:cs typeface="Calibri" panose="020F0502020204030204" pitchFamily="34" charset="0"/>
            </a:endParaRPr>
          </a:p>
          <a:p>
            <a:pPr algn="just"/>
            <a:r>
              <a:rPr lang="es-PE" sz="1200" dirty="0">
                <a:solidFill>
                  <a:schemeClr val="tx1"/>
                </a:solidFill>
                <a:latin typeface="Calibri" panose="020F0502020204030204" pitchFamily="34" charset="0"/>
                <a:cs typeface="Calibri" panose="020F0502020204030204" pitchFamily="34" charset="0"/>
              </a:rPr>
              <a:t>El Proyecto de Norma Internacional es aprobado si dos tercios de los miembros del comité técnico están a favor y no más de una cuarta parte del número total de votos emitidos son negativos.</a:t>
            </a:r>
          </a:p>
          <a:p>
            <a:endParaRPr lang="es-ES_tradnl" sz="1250" dirty="0">
              <a:solidFill>
                <a:schemeClr val="tx1"/>
              </a:solidFill>
              <a:latin typeface="Calibri" charset="0"/>
              <a:ea typeface="Calibri" charset="0"/>
              <a:cs typeface="Calibri" charset="0"/>
            </a:endParaRPr>
          </a:p>
        </p:txBody>
      </p:sp>
      <p:sp>
        <p:nvSpPr>
          <p:cNvPr id="26" name="Elipse 25"/>
          <p:cNvSpPr/>
          <p:nvPr/>
        </p:nvSpPr>
        <p:spPr>
          <a:xfrm>
            <a:off x="3246400" y="2509331"/>
            <a:ext cx="395709" cy="376075"/>
          </a:xfrm>
          <a:prstGeom prst="ellipse">
            <a:avLst/>
          </a:prstGeom>
          <a:solidFill>
            <a:srgbClr val="008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9" name="Elipse 28"/>
          <p:cNvSpPr/>
          <p:nvPr/>
        </p:nvSpPr>
        <p:spPr>
          <a:xfrm>
            <a:off x="3182634"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2" name="Triángulo 31"/>
          <p:cNvSpPr/>
          <p:nvPr/>
        </p:nvSpPr>
        <p:spPr>
          <a:xfrm rot="5400000">
            <a:off x="3366407" y="2636178"/>
            <a:ext cx="186870" cy="122381"/>
          </a:xfrm>
          <a:prstGeom prst="triangl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3" name="Rectángulo redondeado 32"/>
          <p:cNvSpPr/>
          <p:nvPr/>
        </p:nvSpPr>
        <p:spPr>
          <a:xfrm>
            <a:off x="853691" y="1276539"/>
            <a:ext cx="2069126" cy="3957449"/>
          </a:xfrm>
          <a:prstGeom prst="roundRect">
            <a:avLst>
              <a:gd name="adj" fmla="val 3104"/>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a:spcAft>
                <a:spcPts val="600"/>
              </a:spcAft>
            </a:pPr>
            <a:r>
              <a:rPr lang="es-ES_tradnl" sz="1400" b="1" dirty="0">
                <a:solidFill>
                  <a:schemeClr val="tx1"/>
                </a:solidFill>
                <a:latin typeface="Calibri" charset="0"/>
                <a:cs typeface="Calibri" charset="0"/>
              </a:rPr>
              <a:t>COMITÉ</a:t>
            </a:r>
          </a:p>
          <a:p>
            <a:pPr algn="just"/>
            <a:r>
              <a:rPr lang="es-PE" sz="1200" dirty="0">
                <a:solidFill>
                  <a:schemeClr val="tx1"/>
                </a:solidFill>
                <a:latin typeface="Calibri" panose="020F0502020204030204" pitchFamily="34" charset="0"/>
                <a:cs typeface="Calibri" panose="020F0502020204030204" pitchFamily="34" charset="0"/>
              </a:rPr>
              <a:t>Durante esta etapa, el proyecto del grupo de trabajo se comparte con los miembros del comité técnico.</a:t>
            </a:r>
          </a:p>
          <a:p>
            <a:pPr algn="just"/>
            <a:r>
              <a:rPr lang="es-PE" sz="1200" dirty="0">
                <a:solidFill>
                  <a:schemeClr val="tx1"/>
                </a:solidFill>
                <a:latin typeface="Calibri" panose="020F0502020204030204" pitchFamily="34" charset="0"/>
                <a:cs typeface="Calibri" panose="020F0502020204030204" pitchFamily="34" charset="0"/>
              </a:rPr>
              <a:t> </a:t>
            </a:r>
          </a:p>
          <a:p>
            <a:pPr algn="just"/>
            <a:r>
              <a:rPr lang="es-PE" sz="1200" dirty="0">
                <a:solidFill>
                  <a:schemeClr val="tx1"/>
                </a:solidFill>
                <a:latin typeface="Calibri" panose="020F0502020204030204" pitchFamily="34" charset="0"/>
                <a:cs typeface="Calibri" panose="020F0502020204030204" pitchFamily="34" charset="0"/>
              </a:rPr>
              <a:t>El borrador se distribuye a los miembros del comité que luego comentaran y votarán utilizando el Portal electrónico de votación. Borradores sucesivos pueden distribuirse hasta que se llegue a un consenso sobre el contenido técnico.</a:t>
            </a:r>
          </a:p>
          <a:p>
            <a:pPr>
              <a:spcAft>
                <a:spcPts val="600"/>
              </a:spcAft>
            </a:pPr>
            <a:endParaRPr lang="es-ES_tradnl" sz="1400" b="1" dirty="0">
              <a:solidFill>
                <a:schemeClr val="tx1"/>
              </a:solidFill>
              <a:latin typeface="Calibri" charset="0"/>
              <a:cs typeface="Calibri" charset="0"/>
            </a:endParaRPr>
          </a:p>
        </p:txBody>
      </p:sp>
      <p:sp>
        <p:nvSpPr>
          <p:cNvPr id="34" name="Elipse 33"/>
          <p:cNvSpPr/>
          <p:nvPr/>
        </p:nvSpPr>
        <p:spPr>
          <a:xfrm>
            <a:off x="743229" y="2509331"/>
            <a:ext cx="395709" cy="376075"/>
          </a:xfrm>
          <a:prstGeom prst="ellipse">
            <a:avLst/>
          </a:prstGeom>
          <a:solidFill>
            <a:srgbClr val="C7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5" name="Elipse 34"/>
          <p:cNvSpPr/>
          <p:nvPr/>
        </p:nvSpPr>
        <p:spPr>
          <a:xfrm>
            <a:off x="667741" y="2495457"/>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6" name="Triángulo 35"/>
          <p:cNvSpPr/>
          <p:nvPr/>
        </p:nvSpPr>
        <p:spPr>
          <a:xfrm rot="5400000">
            <a:off x="851514" y="2636178"/>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Tree>
    <p:extLst>
      <p:ext uri="{BB962C8B-B14F-4D97-AF65-F5344CB8AC3E}">
        <p14:creationId xmlns:p14="http://schemas.microsoft.com/office/powerpoint/2010/main" val="206981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2" y="3169972"/>
            <a:ext cx="6978941" cy="775597"/>
          </a:xfrm>
          <a:prstGeom prst="rect">
            <a:avLst/>
          </a:prstGeom>
          <a:noFill/>
        </p:spPr>
        <p:txBody>
          <a:bodyPr wrap="square" lIns="0" tIns="0" rIns="0" bIns="0" rtlCol="0">
            <a:spAutoFit/>
          </a:bodyPr>
          <a:lstStyle/>
          <a:p>
            <a:pPr>
              <a:lnSpc>
                <a:spcPct val="90000"/>
              </a:lnSpc>
              <a:spcBef>
                <a:spcPts val="0"/>
              </a:spcBef>
              <a:defRPr/>
            </a:pPr>
            <a:r>
              <a:rPr lang="es-PE" sz="2800" dirty="0">
                <a:solidFill>
                  <a:schemeClr val="bg1"/>
                </a:solidFill>
                <a:latin typeface="Graphik Regular" charset="0"/>
                <a:ea typeface="Graphik Regular" charset="0"/>
                <a:cs typeface="Graphik Regular" charset="0"/>
              </a:rPr>
              <a:t>REQUISITOS DE </a:t>
            </a:r>
            <a:br>
              <a:rPr lang="es-PE" sz="2800" b="1" dirty="0">
                <a:solidFill>
                  <a:schemeClr val="bg1"/>
                </a:solidFill>
                <a:latin typeface="Graphik Bold" charset="0"/>
                <a:ea typeface="Graphik Bold" charset="0"/>
                <a:cs typeface="Graphik Bold" charset="0"/>
              </a:rPr>
            </a:br>
            <a:r>
              <a:rPr lang="es-PE" sz="2800" b="1" dirty="0">
                <a:solidFill>
                  <a:schemeClr val="bg1"/>
                </a:solidFill>
                <a:latin typeface="Graphik Bold" charset="0"/>
                <a:ea typeface="Graphik Bold" charset="0"/>
                <a:cs typeface="Graphik Bold" charset="0"/>
              </a:rPr>
              <a:t>LA NORMA ISO 9001:2015</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141124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757" y="920396"/>
            <a:ext cx="8167990"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solidFill>
                  <a:srgbClr val="262626"/>
                </a:solidFill>
                <a:latin typeface="Calibri" charset="0"/>
                <a:ea typeface="Calibri" charset="0"/>
                <a:cs typeface="Calibri" charset="0"/>
              </a:rPr>
              <a:t>REQUISITOS DE LA NORMA ISO 9001:2015</a:t>
            </a:r>
            <a:endParaRPr lang="es-ES_tradnl" sz="1600" spc="-10" dirty="0">
              <a:solidFill>
                <a:srgbClr val="262626"/>
              </a:solidFill>
              <a:latin typeface="Calibri" charset="0"/>
              <a:ea typeface="Calibri" charset="0"/>
              <a:cs typeface="Calibri" charset="0"/>
            </a:endParaRPr>
          </a:p>
        </p:txBody>
      </p:sp>
      <p:sp>
        <p:nvSpPr>
          <p:cNvPr id="50" name="Cerrar llave 49">
            <a:extLst>
              <a:ext uri="{FF2B5EF4-FFF2-40B4-BE49-F238E27FC236}">
                <a16:creationId xmlns:a16="http://schemas.microsoft.com/office/drawing/2014/main" id="{7A051C7A-5A62-4873-8FB0-0438296DE241}"/>
              </a:ext>
            </a:extLst>
          </p:cNvPr>
          <p:cNvSpPr/>
          <p:nvPr/>
        </p:nvSpPr>
        <p:spPr>
          <a:xfrm>
            <a:off x="5613797" y="1442650"/>
            <a:ext cx="288032" cy="3572970"/>
          </a:xfrm>
          <a:prstGeom prst="rightBrace">
            <a:avLst/>
          </a:prstGeom>
          <a:ln w="28575">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dirty="0">
              <a:latin typeface="Calibri" panose="020F0502020204030204" pitchFamily="34" charset="0"/>
            </a:endParaRPr>
          </a:p>
        </p:txBody>
      </p:sp>
      <p:sp>
        <p:nvSpPr>
          <p:cNvPr id="51" name="object 7"/>
          <p:cNvSpPr txBox="1"/>
          <p:nvPr/>
        </p:nvSpPr>
        <p:spPr>
          <a:xfrm>
            <a:off x="6111696" y="2593919"/>
            <a:ext cx="1775773" cy="1231106"/>
          </a:xfrm>
          <a:prstGeom prst="rect">
            <a:avLst/>
          </a:prstGeom>
        </p:spPr>
        <p:txBody>
          <a:bodyPr vert="horz" wrap="square" lIns="0" tIns="0" rIns="0" bIns="0" rtlCol="0">
            <a:spAutoFit/>
          </a:bodyPr>
          <a:lstStyle/>
          <a:p>
            <a:pPr marL="11725">
              <a:buSzPct val="100000"/>
              <a:tabLst>
                <a:tab pos="121285" algn="l"/>
              </a:tabLst>
            </a:pPr>
            <a:r>
              <a:rPr lang="es-ES_tradnl" sz="1600" b="1" spc="-10" dirty="0">
                <a:solidFill>
                  <a:srgbClr val="262626"/>
                </a:solidFill>
                <a:latin typeface="Calibri" charset="0"/>
                <a:ea typeface="Calibri" charset="0"/>
                <a:cs typeface="Calibri" charset="0"/>
              </a:rPr>
              <a:t>La norma esta compuesta por 10 capítulos. Solo se implementan del capítulo 4 al 10.</a:t>
            </a:r>
          </a:p>
        </p:txBody>
      </p:sp>
      <p:sp>
        <p:nvSpPr>
          <p:cNvPr id="19"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
        <p:nvSpPr>
          <p:cNvPr id="20" name="Rectángulo 19"/>
          <p:cNvSpPr/>
          <p:nvPr/>
        </p:nvSpPr>
        <p:spPr>
          <a:xfrm>
            <a:off x="1356793" y="1381052"/>
            <a:ext cx="4186619" cy="246221"/>
          </a:xfrm>
          <a:prstGeom prst="rect">
            <a:avLst/>
          </a:prstGeom>
        </p:spPr>
        <p:txBody>
          <a:bodyPr wrap="square" lIns="0" tIns="0" rIns="0" bIns="0" anchor="t">
            <a:spAutoFit/>
          </a:bodyPr>
          <a:lstStyle/>
          <a:p>
            <a:r>
              <a:rPr lang="es-PE" sz="1600" b="1" dirty="0">
                <a:solidFill>
                  <a:srgbClr val="808799"/>
                </a:solidFill>
                <a:latin typeface="Calibri" charset="0"/>
                <a:ea typeface="Calibri" charset="0"/>
                <a:cs typeface="Calibri" charset="0"/>
              </a:rPr>
              <a:t>Alcance</a:t>
            </a:r>
          </a:p>
        </p:txBody>
      </p:sp>
      <p:sp>
        <p:nvSpPr>
          <p:cNvPr id="21" name="Rectángulo 20"/>
          <p:cNvSpPr/>
          <p:nvPr/>
        </p:nvSpPr>
        <p:spPr>
          <a:xfrm>
            <a:off x="541714" y="1334885"/>
            <a:ext cx="400819" cy="338554"/>
          </a:xfrm>
          <a:prstGeom prst="rect">
            <a:avLst/>
          </a:prstGeom>
          <a:noFill/>
        </p:spPr>
        <p:txBody>
          <a:bodyPr wrap="square" lIns="0" tIns="0" rIns="0" bIns="0">
            <a:spAutoFit/>
          </a:bodyPr>
          <a:lstStyle/>
          <a:p>
            <a:pPr algn="ctr"/>
            <a:r>
              <a:rPr lang="es-ES" sz="2200" b="1" dirty="0">
                <a:solidFill>
                  <a:srgbClr val="808799"/>
                </a:solidFill>
                <a:latin typeface="Calibri" charset="0"/>
                <a:ea typeface="Calibri" charset="0"/>
                <a:cs typeface="Calibri" charset="0"/>
              </a:rPr>
              <a:t>01</a:t>
            </a:r>
            <a:endParaRPr lang="es-PE" sz="2200" b="1" dirty="0">
              <a:solidFill>
                <a:srgbClr val="808799"/>
              </a:solidFill>
              <a:latin typeface="Calibri" charset="0"/>
              <a:ea typeface="Calibri" charset="0"/>
              <a:cs typeface="Calibri" charset="0"/>
            </a:endParaRPr>
          </a:p>
        </p:txBody>
      </p:sp>
      <p:cxnSp>
        <p:nvCxnSpPr>
          <p:cNvPr id="22" name="Conector recto 21"/>
          <p:cNvCxnSpPr>
            <a:stCxn id="24" idx="4"/>
            <a:endCxn id="86" idx="0"/>
          </p:cNvCxnSpPr>
          <p:nvPr/>
        </p:nvCxnSpPr>
        <p:spPr>
          <a:xfrm flipH="1">
            <a:off x="1142391" y="1574291"/>
            <a:ext cx="1" cy="3161336"/>
          </a:xfrm>
          <a:prstGeom prst="line">
            <a:avLst/>
          </a:prstGeom>
          <a:ln>
            <a:solidFill>
              <a:srgbClr val="808799"/>
            </a:solidFill>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1356793" y="1750453"/>
            <a:ext cx="4186619" cy="246221"/>
          </a:xfrm>
          <a:prstGeom prst="rect">
            <a:avLst/>
          </a:prstGeom>
        </p:spPr>
        <p:txBody>
          <a:bodyPr wrap="square" lIns="0" tIns="0" rIns="0" bIns="0" anchor="t">
            <a:spAutoFit/>
          </a:bodyPr>
          <a:lstStyle/>
          <a:p>
            <a:r>
              <a:rPr lang="es-PE" sz="1600" b="1" dirty="0">
                <a:solidFill>
                  <a:srgbClr val="808799"/>
                </a:solidFill>
                <a:latin typeface="Calibri" charset="0"/>
                <a:ea typeface="Calibri" charset="0"/>
                <a:cs typeface="Calibri" charset="0"/>
              </a:rPr>
              <a:t>Referencias Normativas</a:t>
            </a:r>
          </a:p>
        </p:txBody>
      </p:sp>
      <p:sp>
        <p:nvSpPr>
          <p:cNvPr id="28" name="Rectángulo 27"/>
          <p:cNvSpPr/>
          <p:nvPr/>
        </p:nvSpPr>
        <p:spPr>
          <a:xfrm>
            <a:off x="541714" y="1704286"/>
            <a:ext cx="400819" cy="338554"/>
          </a:xfrm>
          <a:prstGeom prst="rect">
            <a:avLst/>
          </a:prstGeom>
          <a:noFill/>
        </p:spPr>
        <p:txBody>
          <a:bodyPr wrap="square" lIns="0" tIns="0" rIns="0" bIns="0">
            <a:spAutoFit/>
          </a:bodyPr>
          <a:lstStyle/>
          <a:p>
            <a:pPr algn="ctr"/>
            <a:r>
              <a:rPr lang="es-ES" sz="2200" b="1" dirty="0">
                <a:solidFill>
                  <a:srgbClr val="808799"/>
                </a:solidFill>
                <a:latin typeface="Calibri" charset="0"/>
                <a:ea typeface="Calibri" charset="0"/>
                <a:cs typeface="Calibri" charset="0"/>
              </a:rPr>
              <a:t>02</a:t>
            </a:r>
            <a:endParaRPr lang="es-PE" sz="2200" b="1" dirty="0">
              <a:solidFill>
                <a:srgbClr val="808799"/>
              </a:solidFill>
              <a:latin typeface="Calibri" charset="0"/>
              <a:ea typeface="Calibri" charset="0"/>
              <a:cs typeface="Calibri" charset="0"/>
            </a:endParaRPr>
          </a:p>
        </p:txBody>
      </p:sp>
      <p:grpSp>
        <p:nvGrpSpPr>
          <p:cNvPr id="29" name="Agrupar 28"/>
          <p:cNvGrpSpPr/>
          <p:nvPr/>
        </p:nvGrpSpPr>
        <p:grpSpPr>
          <a:xfrm>
            <a:off x="1071996" y="1803434"/>
            <a:ext cx="140792" cy="140258"/>
            <a:chOff x="3427964" y="2244682"/>
            <a:chExt cx="225891" cy="225034"/>
          </a:xfrm>
        </p:grpSpPr>
        <p:sp>
          <p:nvSpPr>
            <p:cNvPr id="30" name="Elipse 29"/>
            <p:cNvSpPr/>
            <p:nvPr/>
          </p:nvSpPr>
          <p:spPr>
            <a:xfrm>
              <a:off x="3427964" y="2244682"/>
              <a:ext cx="225891" cy="225034"/>
            </a:xfrm>
            <a:prstGeom prst="ellipse">
              <a:avLst/>
            </a:prstGeom>
            <a:solidFill>
              <a:schemeClr val="bg1"/>
            </a:solidFill>
            <a:ln w="19050">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Elipse 30"/>
            <p:cNvSpPr/>
            <p:nvPr/>
          </p:nvSpPr>
          <p:spPr>
            <a:xfrm>
              <a:off x="3482167" y="2298680"/>
              <a:ext cx="117483" cy="117037"/>
            </a:xfrm>
            <a:prstGeom prst="ellipse">
              <a:avLst/>
            </a:prstGeom>
            <a:solidFill>
              <a:srgbClr val="80879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32" name="Rectángulo 31"/>
          <p:cNvSpPr/>
          <p:nvPr/>
        </p:nvSpPr>
        <p:spPr>
          <a:xfrm>
            <a:off x="1356793" y="2114179"/>
            <a:ext cx="4186619" cy="246221"/>
          </a:xfrm>
          <a:prstGeom prst="rect">
            <a:avLst/>
          </a:prstGeom>
        </p:spPr>
        <p:txBody>
          <a:bodyPr wrap="square" lIns="0" tIns="0" rIns="0" bIns="0" anchor="t">
            <a:spAutoFit/>
          </a:bodyPr>
          <a:lstStyle/>
          <a:p>
            <a:r>
              <a:rPr lang="es-PE" sz="1600" b="1" dirty="0">
                <a:solidFill>
                  <a:srgbClr val="808799"/>
                </a:solidFill>
                <a:latin typeface="Calibri" charset="0"/>
                <a:ea typeface="Calibri" charset="0"/>
                <a:cs typeface="Calibri" charset="0"/>
              </a:rPr>
              <a:t>Términos y Definiciones </a:t>
            </a:r>
          </a:p>
        </p:txBody>
      </p:sp>
      <p:sp>
        <p:nvSpPr>
          <p:cNvPr id="33" name="Rectángulo 32"/>
          <p:cNvSpPr/>
          <p:nvPr/>
        </p:nvSpPr>
        <p:spPr>
          <a:xfrm>
            <a:off x="541714" y="2068012"/>
            <a:ext cx="400819" cy="338554"/>
          </a:xfrm>
          <a:prstGeom prst="rect">
            <a:avLst/>
          </a:prstGeom>
          <a:noFill/>
        </p:spPr>
        <p:txBody>
          <a:bodyPr wrap="square" lIns="0" tIns="0" rIns="0" bIns="0">
            <a:spAutoFit/>
          </a:bodyPr>
          <a:lstStyle/>
          <a:p>
            <a:pPr algn="ctr"/>
            <a:r>
              <a:rPr lang="es-ES" sz="2200" b="1" dirty="0">
                <a:solidFill>
                  <a:srgbClr val="808799"/>
                </a:solidFill>
                <a:latin typeface="Calibri" charset="0"/>
                <a:ea typeface="Calibri" charset="0"/>
                <a:cs typeface="Calibri" charset="0"/>
              </a:rPr>
              <a:t>03</a:t>
            </a:r>
            <a:endParaRPr lang="es-PE" sz="2200" b="1" dirty="0">
              <a:solidFill>
                <a:srgbClr val="808799"/>
              </a:solidFill>
              <a:latin typeface="Calibri" charset="0"/>
              <a:ea typeface="Calibri" charset="0"/>
              <a:cs typeface="Calibri" charset="0"/>
            </a:endParaRPr>
          </a:p>
        </p:txBody>
      </p:sp>
      <p:sp>
        <p:nvSpPr>
          <p:cNvPr id="52" name="Rectángulo 51"/>
          <p:cNvSpPr/>
          <p:nvPr/>
        </p:nvSpPr>
        <p:spPr>
          <a:xfrm>
            <a:off x="1356793" y="2483013"/>
            <a:ext cx="4186619" cy="246221"/>
          </a:xfrm>
          <a:prstGeom prst="rect">
            <a:avLst/>
          </a:prstGeom>
        </p:spPr>
        <p:txBody>
          <a:bodyPr wrap="square" lIns="0" tIns="0" rIns="0" bIns="0" anchor="t">
            <a:spAutoFit/>
          </a:bodyPr>
          <a:lstStyle/>
          <a:p>
            <a:r>
              <a:rPr lang="es-PE" sz="1600" b="1" dirty="0">
                <a:solidFill>
                  <a:srgbClr val="FF7828"/>
                </a:solidFill>
                <a:latin typeface="Calibri" charset="0"/>
                <a:ea typeface="Calibri" charset="0"/>
                <a:cs typeface="Calibri" charset="0"/>
              </a:rPr>
              <a:t>Contexto de la organización</a:t>
            </a:r>
          </a:p>
        </p:txBody>
      </p:sp>
      <p:sp>
        <p:nvSpPr>
          <p:cNvPr id="53" name="Rectángulo 52"/>
          <p:cNvSpPr/>
          <p:nvPr/>
        </p:nvSpPr>
        <p:spPr>
          <a:xfrm>
            <a:off x="541714" y="2436846"/>
            <a:ext cx="400819" cy="338554"/>
          </a:xfrm>
          <a:prstGeom prst="rect">
            <a:avLst/>
          </a:prstGeom>
          <a:noFill/>
        </p:spPr>
        <p:txBody>
          <a:bodyPr wrap="square" lIns="0" tIns="0" rIns="0" bIns="0">
            <a:spAutoFit/>
          </a:bodyPr>
          <a:lstStyle/>
          <a:p>
            <a:pPr algn="ctr"/>
            <a:r>
              <a:rPr lang="es-ES" sz="2200" b="1" dirty="0">
                <a:solidFill>
                  <a:srgbClr val="FF7828"/>
                </a:solidFill>
                <a:latin typeface="Calibri" charset="0"/>
                <a:ea typeface="Calibri" charset="0"/>
                <a:cs typeface="Calibri" charset="0"/>
              </a:rPr>
              <a:t>04</a:t>
            </a:r>
            <a:endParaRPr lang="es-PE" sz="2200" b="1" dirty="0">
              <a:solidFill>
                <a:srgbClr val="FF7828"/>
              </a:solidFill>
              <a:latin typeface="Calibri" charset="0"/>
              <a:ea typeface="Calibri" charset="0"/>
              <a:cs typeface="Calibri" charset="0"/>
            </a:endParaRPr>
          </a:p>
        </p:txBody>
      </p:sp>
      <p:grpSp>
        <p:nvGrpSpPr>
          <p:cNvPr id="54" name="Agrupar 53"/>
          <p:cNvGrpSpPr/>
          <p:nvPr/>
        </p:nvGrpSpPr>
        <p:grpSpPr>
          <a:xfrm>
            <a:off x="1071996" y="2535994"/>
            <a:ext cx="140792" cy="140258"/>
            <a:chOff x="3427964" y="2244682"/>
            <a:chExt cx="225891" cy="225034"/>
          </a:xfrm>
        </p:grpSpPr>
        <p:sp>
          <p:nvSpPr>
            <p:cNvPr id="55" name="Elipse 54"/>
            <p:cNvSpPr/>
            <p:nvPr/>
          </p:nvSpPr>
          <p:spPr>
            <a:xfrm>
              <a:off x="3427964" y="2244682"/>
              <a:ext cx="225891" cy="225034"/>
            </a:xfrm>
            <a:prstGeom prst="ellipse">
              <a:avLst/>
            </a:prstGeom>
            <a:solidFill>
              <a:schemeClr val="bg1"/>
            </a:solidFill>
            <a:ln w="19050">
              <a:solidFill>
                <a:srgbClr val="FF7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6" name="Elipse 55"/>
            <p:cNvSpPr/>
            <p:nvPr/>
          </p:nvSpPr>
          <p:spPr>
            <a:xfrm>
              <a:off x="3482167" y="2298680"/>
              <a:ext cx="117483" cy="117037"/>
            </a:xfrm>
            <a:prstGeom prst="ellipse">
              <a:avLst/>
            </a:prstGeom>
            <a:solidFill>
              <a:srgbClr val="FF782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57" name="Rectángulo 56"/>
          <p:cNvSpPr/>
          <p:nvPr/>
        </p:nvSpPr>
        <p:spPr>
          <a:xfrm>
            <a:off x="1356793" y="2850593"/>
            <a:ext cx="4186619" cy="246221"/>
          </a:xfrm>
          <a:prstGeom prst="rect">
            <a:avLst/>
          </a:prstGeom>
        </p:spPr>
        <p:txBody>
          <a:bodyPr wrap="square" lIns="0" tIns="0" rIns="0" bIns="0" anchor="t">
            <a:spAutoFit/>
          </a:bodyPr>
          <a:lstStyle/>
          <a:p>
            <a:r>
              <a:rPr lang="es-PE" sz="1600" b="1" dirty="0">
                <a:solidFill>
                  <a:srgbClr val="92C24E"/>
                </a:solidFill>
                <a:latin typeface="Calibri" charset="0"/>
                <a:ea typeface="Calibri" charset="0"/>
                <a:cs typeface="Calibri" charset="0"/>
              </a:rPr>
              <a:t>Liderazgo</a:t>
            </a:r>
          </a:p>
        </p:txBody>
      </p:sp>
      <p:sp>
        <p:nvSpPr>
          <p:cNvPr id="58" name="Rectángulo 57"/>
          <p:cNvSpPr/>
          <p:nvPr/>
        </p:nvSpPr>
        <p:spPr>
          <a:xfrm>
            <a:off x="541714" y="2804426"/>
            <a:ext cx="400819" cy="338554"/>
          </a:xfrm>
          <a:prstGeom prst="rect">
            <a:avLst/>
          </a:prstGeom>
          <a:noFill/>
        </p:spPr>
        <p:txBody>
          <a:bodyPr wrap="square" lIns="0" tIns="0" rIns="0" bIns="0">
            <a:spAutoFit/>
          </a:bodyPr>
          <a:lstStyle/>
          <a:p>
            <a:pPr algn="ctr"/>
            <a:r>
              <a:rPr lang="es-ES" sz="2200" b="1" dirty="0">
                <a:solidFill>
                  <a:srgbClr val="92C24E"/>
                </a:solidFill>
                <a:latin typeface="Calibri" charset="0"/>
                <a:ea typeface="Calibri" charset="0"/>
                <a:cs typeface="Calibri" charset="0"/>
              </a:rPr>
              <a:t>05</a:t>
            </a:r>
            <a:endParaRPr lang="es-PE" sz="2200" b="1" dirty="0">
              <a:solidFill>
                <a:srgbClr val="92C24E"/>
              </a:solidFill>
              <a:latin typeface="Calibri" charset="0"/>
              <a:ea typeface="Calibri" charset="0"/>
              <a:cs typeface="Calibri" charset="0"/>
            </a:endParaRPr>
          </a:p>
        </p:txBody>
      </p:sp>
      <p:grpSp>
        <p:nvGrpSpPr>
          <p:cNvPr id="59" name="Agrupar 58"/>
          <p:cNvGrpSpPr/>
          <p:nvPr/>
        </p:nvGrpSpPr>
        <p:grpSpPr>
          <a:xfrm>
            <a:off x="1071996" y="2903574"/>
            <a:ext cx="140792" cy="140258"/>
            <a:chOff x="3427964" y="2244682"/>
            <a:chExt cx="225891" cy="225034"/>
          </a:xfrm>
        </p:grpSpPr>
        <p:sp>
          <p:nvSpPr>
            <p:cNvPr id="60" name="Elipse 59"/>
            <p:cNvSpPr/>
            <p:nvPr/>
          </p:nvSpPr>
          <p:spPr>
            <a:xfrm>
              <a:off x="3427964" y="2244682"/>
              <a:ext cx="225891" cy="225034"/>
            </a:xfrm>
            <a:prstGeom prst="ellipse">
              <a:avLst/>
            </a:prstGeom>
            <a:solidFill>
              <a:schemeClr val="bg1"/>
            </a:solidFill>
            <a:ln w="19050">
              <a:solidFill>
                <a:srgbClr val="92C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1" name="Elipse 60"/>
            <p:cNvSpPr/>
            <p:nvPr/>
          </p:nvSpPr>
          <p:spPr>
            <a:xfrm>
              <a:off x="3482167" y="2298680"/>
              <a:ext cx="117483" cy="117037"/>
            </a:xfrm>
            <a:prstGeom prst="ellipse">
              <a:avLst/>
            </a:prstGeom>
            <a:solidFill>
              <a:srgbClr val="92C24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62" name="Rectángulo 61"/>
          <p:cNvSpPr/>
          <p:nvPr/>
        </p:nvSpPr>
        <p:spPr>
          <a:xfrm>
            <a:off x="1356793" y="3219427"/>
            <a:ext cx="4456863" cy="246221"/>
          </a:xfrm>
          <a:prstGeom prst="rect">
            <a:avLst/>
          </a:prstGeom>
        </p:spPr>
        <p:txBody>
          <a:bodyPr wrap="square" lIns="0" tIns="0" rIns="0" bIns="0" anchor="t">
            <a:spAutoFit/>
          </a:bodyPr>
          <a:lstStyle/>
          <a:p>
            <a:r>
              <a:rPr lang="es-PE" sz="1600" b="1" dirty="0">
                <a:solidFill>
                  <a:srgbClr val="00B1C2"/>
                </a:solidFill>
                <a:latin typeface="Calibri" charset="0"/>
                <a:ea typeface="Calibri" charset="0"/>
                <a:cs typeface="Calibri" charset="0"/>
              </a:rPr>
              <a:t>Planificación para el sistema de gestión de calidad</a:t>
            </a:r>
          </a:p>
        </p:txBody>
      </p:sp>
      <p:sp>
        <p:nvSpPr>
          <p:cNvPr id="63" name="Rectángulo 62"/>
          <p:cNvSpPr/>
          <p:nvPr/>
        </p:nvSpPr>
        <p:spPr>
          <a:xfrm>
            <a:off x="541714" y="3173260"/>
            <a:ext cx="400819" cy="338554"/>
          </a:xfrm>
          <a:prstGeom prst="rect">
            <a:avLst/>
          </a:prstGeom>
          <a:noFill/>
        </p:spPr>
        <p:txBody>
          <a:bodyPr wrap="square" lIns="0" tIns="0" rIns="0" bIns="0">
            <a:spAutoFit/>
          </a:bodyPr>
          <a:lstStyle/>
          <a:p>
            <a:pPr algn="ctr"/>
            <a:r>
              <a:rPr lang="es-ES" sz="2200" b="1" dirty="0">
                <a:solidFill>
                  <a:srgbClr val="00B1C2"/>
                </a:solidFill>
                <a:latin typeface="Calibri" charset="0"/>
                <a:ea typeface="Calibri" charset="0"/>
                <a:cs typeface="Calibri" charset="0"/>
              </a:rPr>
              <a:t>06</a:t>
            </a:r>
            <a:endParaRPr lang="es-PE" sz="2200" b="1" dirty="0">
              <a:solidFill>
                <a:srgbClr val="00B1C2"/>
              </a:solidFill>
              <a:latin typeface="Calibri" charset="0"/>
              <a:ea typeface="Calibri" charset="0"/>
              <a:cs typeface="Calibri" charset="0"/>
            </a:endParaRPr>
          </a:p>
        </p:txBody>
      </p:sp>
      <p:grpSp>
        <p:nvGrpSpPr>
          <p:cNvPr id="64" name="Agrupar 63"/>
          <p:cNvGrpSpPr/>
          <p:nvPr/>
        </p:nvGrpSpPr>
        <p:grpSpPr>
          <a:xfrm>
            <a:off x="1071996" y="3272408"/>
            <a:ext cx="140792" cy="140258"/>
            <a:chOff x="3427964" y="2244682"/>
            <a:chExt cx="225891" cy="225034"/>
          </a:xfrm>
        </p:grpSpPr>
        <p:sp>
          <p:nvSpPr>
            <p:cNvPr id="65" name="Elipse 64"/>
            <p:cNvSpPr/>
            <p:nvPr/>
          </p:nvSpPr>
          <p:spPr>
            <a:xfrm>
              <a:off x="3427964" y="2244682"/>
              <a:ext cx="225891" cy="225034"/>
            </a:xfrm>
            <a:prstGeom prst="ellipse">
              <a:avLst/>
            </a:prstGeom>
            <a:solidFill>
              <a:schemeClr val="bg1"/>
            </a:solidFill>
            <a:ln w="1905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6" name="Elipse 65"/>
            <p:cNvSpPr/>
            <p:nvPr/>
          </p:nvSpPr>
          <p:spPr>
            <a:xfrm>
              <a:off x="3482167" y="2298680"/>
              <a:ext cx="117483" cy="117037"/>
            </a:xfrm>
            <a:prstGeom prst="ellipse">
              <a:avLst/>
            </a:prstGeom>
            <a:solidFill>
              <a:srgbClr val="00B1C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67" name="Rectángulo 66"/>
          <p:cNvSpPr/>
          <p:nvPr/>
        </p:nvSpPr>
        <p:spPr>
          <a:xfrm>
            <a:off x="1356793" y="3581296"/>
            <a:ext cx="4186619" cy="246221"/>
          </a:xfrm>
          <a:prstGeom prst="rect">
            <a:avLst/>
          </a:prstGeom>
        </p:spPr>
        <p:txBody>
          <a:bodyPr wrap="square" lIns="0" tIns="0" rIns="0" bIns="0" anchor="t">
            <a:spAutoFit/>
          </a:bodyPr>
          <a:lstStyle/>
          <a:p>
            <a:r>
              <a:rPr lang="es-PE" sz="1600" b="1" dirty="0">
                <a:solidFill>
                  <a:srgbClr val="714FA0"/>
                </a:solidFill>
                <a:latin typeface="Calibri" charset="0"/>
                <a:ea typeface="Calibri" charset="0"/>
                <a:cs typeface="Calibri" charset="0"/>
              </a:rPr>
              <a:t>Soporte</a:t>
            </a:r>
          </a:p>
        </p:txBody>
      </p:sp>
      <p:sp>
        <p:nvSpPr>
          <p:cNvPr id="68" name="Rectángulo 67"/>
          <p:cNvSpPr/>
          <p:nvPr/>
        </p:nvSpPr>
        <p:spPr>
          <a:xfrm>
            <a:off x="541714" y="3535129"/>
            <a:ext cx="400819" cy="338554"/>
          </a:xfrm>
          <a:prstGeom prst="rect">
            <a:avLst/>
          </a:prstGeom>
          <a:noFill/>
        </p:spPr>
        <p:txBody>
          <a:bodyPr wrap="square" lIns="0" tIns="0" rIns="0" bIns="0">
            <a:spAutoFit/>
          </a:bodyPr>
          <a:lstStyle/>
          <a:p>
            <a:pPr algn="ctr"/>
            <a:r>
              <a:rPr lang="es-ES" sz="2200" b="1" dirty="0">
                <a:solidFill>
                  <a:srgbClr val="7150A0"/>
                </a:solidFill>
                <a:latin typeface="Calibri" charset="0"/>
                <a:ea typeface="Calibri" charset="0"/>
                <a:cs typeface="Calibri" charset="0"/>
              </a:rPr>
              <a:t>07</a:t>
            </a:r>
            <a:endParaRPr lang="es-PE" sz="2200" b="1" dirty="0">
              <a:solidFill>
                <a:srgbClr val="7150A0"/>
              </a:solidFill>
              <a:latin typeface="Calibri" charset="0"/>
              <a:ea typeface="Calibri" charset="0"/>
              <a:cs typeface="Calibri" charset="0"/>
            </a:endParaRPr>
          </a:p>
        </p:txBody>
      </p:sp>
      <p:grpSp>
        <p:nvGrpSpPr>
          <p:cNvPr id="69" name="Agrupar 68"/>
          <p:cNvGrpSpPr/>
          <p:nvPr/>
        </p:nvGrpSpPr>
        <p:grpSpPr>
          <a:xfrm>
            <a:off x="1071996" y="3634277"/>
            <a:ext cx="140792" cy="140258"/>
            <a:chOff x="3427964" y="2244682"/>
            <a:chExt cx="225891" cy="225034"/>
          </a:xfrm>
        </p:grpSpPr>
        <p:sp>
          <p:nvSpPr>
            <p:cNvPr id="70" name="Elipse 69"/>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72" name="Rectángulo 71"/>
          <p:cNvSpPr/>
          <p:nvPr/>
        </p:nvSpPr>
        <p:spPr>
          <a:xfrm>
            <a:off x="1356793" y="3937194"/>
            <a:ext cx="4186619" cy="246221"/>
          </a:xfrm>
          <a:prstGeom prst="rect">
            <a:avLst/>
          </a:prstGeom>
        </p:spPr>
        <p:txBody>
          <a:bodyPr wrap="square" lIns="0" tIns="0" rIns="0" bIns="0" anchor="t">
            <a:spAutoFit/>
          </a:bodyPr>
          <a:lstStyle/>
          <a:p>
            <a:r>
              <a:rPr lang="es-PE" sz="1600" b="1" dirty="0">
                <a:solidFill>
                  <a:srgbClr val="F0B712"/>
                </a:solidFill>
                <a:latin typeface="Calibri" charset="0"/>
                <a:ea typeface="Calibri" charset="0"/>
                <a:cs typeface="Calibri" charset="0"/>
              </a:rPr>
              <a:t>Operación</a:t>
            </a:r>
          </a:p>
        </p:txBody>
      </p:sp>
      <p:sp>
        <p:nvSpPr>
          <p:cNvPr id="73" name="Rectángulo 72"/>
          <p:cNvSpPr/>
          <p:nvPr/>
        </p:nvSpPr>
        <p:spPr>
          <a:xfrm>
            <a:off x="541714" y="3891027"/>
            <a:ext cx="400819" cy="338554"/>
          </a:xfrm>
          <a:prstGeom prst="rect">
            <a:avLst/>
          </a:prstGeom>
          <a:noFill/>
        </p:spPr>
        <p:txBody>
          <a:bodyPr wrap="square" lIns="0" tIns="0" rIns="0" bIns="0">
            <a:spAutoFit/>
          </a:bodyPr>
          <a:lstStyle/>
          <a:p>
            <a:pPr algn="ctr"/>
            <a:r>
              <a:rPr lang="es-ES" sz="2200" b="1" dirty="0">
                <a:solidFill>
                  <a:srgbClr val="F0B712"/>
                </a:solidFill>
                <a:latin typeface="Calibri" charset="0"/>
                <a:ea typeface="Calibri" charset="0"/>
                <a:cs typeface="Calibri" charset="0"/>
              </a:rPr>
              <a:t>08</a:t>
            </a:r>
            <a:endParaRPr lang="es-PE" sz="2200" b="1" dirty="0">
              <a:solidFill>
                <a:srgbClr val="F0B712"/>
              </a:solidFill>
              <a:latin typeface="Calibri" charset="0"/>
              <a:ea typeface="Calibri" charset="0"/>
              <a:cs typeface="Calibri" charset="0"/>
            </a:endParaRPr>
          </a:p>
        </p:txBody>
      </p:sp>
      <p:grpSp>
        <p:nvGrpSpPr>
          <p:cNvPr id="74" name="Agrupar 73"/>
          <p:cNvGrpSpPr/>
          <p:nvPr/>
        </p:nvGrpSpPr>
        <p:grpSpPr>
          <a:xfrm>
            <a:off x="1071996" y="3990175"/>
            <a:ext cx="140792" cy="140258"/>
            <a:chOff x="3427964" y="2244682"/>
            <a:chExt cx="225891" cy="225034"/>
          </a:xfrm>
        </p:grpSpPr>
        <p:sp>
          <p:nvSpPr>
            <p:cNvPr id="75" name="Elipse 74"/>
            <p:cNvSpPr/>
            <p:nvPr/>
          </p:nvSpPr>
          <p:spPr>
            <a:xfrm>
              <a:off x="3427964" y="2244682"/>
              <a:ext cx="225891" cy="225034"/>
            </a:xfrm>
            <a:prstGeom prst="ellipse">
              <a:avLst/>
            </a:prstGeom>
            <a:solidFill>
              <a:schemeClr val="bg1"/>
            </a:solidFill>
            <a:ln w="19050">
              <a:solidFill>
                <a:srgbClr val="F0B7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6" name="Elipse 75"/>
            <p:cNvSpPr/>
            <p:nvPr/>
          </p:nvSpPr>
          <p:spPr>
            <a:xfrm>
              <a:off x="3482167" y="2298680"/>
              <a:ext cx="117483" cy="117037"/>
            </a:xfrm>
            <a:prstGeom prst="ellipse">
              <a:avLst/>
            </a:prstGeom>
            <a:solidFill>
              <a:srgbClr val="F0B71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77" name="Rectángulo 76"/>
          <p:cNvSpPr/>
          <p:nvPr/>
        </p:nvSpPr>
        <p:spPr>
          <a:xfrm>
            <a:off x="1356793" y="4293092"/>
            <a:ext cx="4186619" cy="246221"/>
          </a:xfrm>
          <a:prstGeom prst="rect">
            <a:avLst/>
          </a:prstGeom>
        </p:spPr>
        <p:txBody>
          <a:bodyPr wrap="square" lIns="0" tIns="0" rIns="0" bIns="0" anchor="t">
            <a:spAutoFit/>
          </a:bodyPr>
          <a:lstStyle/>
          <a:p>
            <a:r>
              <a:rPr lang="es-PE" sz="1600" b="1" dirty="0">
                <a:solidFill>
                  <a:srgbClr val="EE4639"/>
                </a:solidFill>
                <a:latin typeface="Calibri" charset="0"/>
                <a:ea typeface="Calibri" charset="0"/>
                <a:cs typeface="Calibri" charset="0"/>
              </a:rPr>
              <a:t>Evaluación del desempeño</a:t>
            </a:r>
          </a:p>
        </p:txBody>
      </p:sp>
      <p:sp>
        <p:nvSpPr>
          <p:cNvPr id="78" name="Rectángulo 77"/>
          <p:cNvSpPr/>
          <p:nvPr/>
        </p:nvSpPr>
        <p:spPr>
          <a:xfrm>
            <a:off x="541714" y="4246925"/>
            <a:ext cx="400819" cy="338554"/>
          </a:xfrm>
          <a:prstGeom prst="rect">
            <a:avLst/>
          </a:prstGeom>
          <a:noFill/>
        </p:spPr>
        <p:txBody>
          <a:bodyPr wrap="square" lIns="0" tIns="0" rIns="0" bIns="0">
            <a:spAutoFit/>
          </a:bodyPr>
          <a:lstStyle/>
          <a:p>
            <a:pPr algn="ctr"/>
            <a:r>
              <a:rPr lang="es-ES" sz="2200" b="1" dirty="0">
                <a:solidFill>
                  <a:srgbClr val="EE4639"/>
                </a:solidFill>
                <a:latin typeface="Calibri" charset="0"/>
                <a:ea typeface="Calibri" charset="0"/>
                <a:cs typeface="Calibri" charset="0"/>
              </a:rPr>
              <a:t>09</a:t>
            </a:r>
            <a:endParaRPr lang="es-PE" sz="2200" b="1" dirty="0">
              <a:solidFill>
                <a:srgbClr val="EE4639"/>
              </a:solidFill>
              <a:latin typeface="Calibri" charset="0"/>
              <a:ea typeface="Calibri" charset="0"/>
              <a:cs typeface="Calibri" charset="0"/>
            </a:endParaRPr>
          </a:p>
        </p:txBody>
      </p:sp>
      <p:grpSp>
        <p:nvGrpSpPr>
          <p:cNvPr id="79" name="Agrupar 78"/>
          <p:cNvGrpSpPr/>
          <p:nvPr/>
        </p:nvGrpSpPr>
        <p:grpSpPr>
          <a:xfrm>
            <a:off x="1071996" y="4346073"/>
            <a:ext cx="140792" cy="140258"/>
            <a:chOff x="3427964" y="2244682"/>
            <a:chExt cx="225891" cy="225034"/>
          </a:xfrm>
        </p:grpSpPr>
        <p:sp>
          <p:nvSpPr>
            <p:cNvPr id="80" name="Elipse 79"/>
            <p:cNvSpPr/>
            <p:nvPr/>
          </p:nvSpPr>
          <p:spPr>
            <a:xfrm>
              <a:off x="3427964" y="2244682"/>
              <a:ext cx="225891" cy="225034"/>
            </a:xfrm>
            <a:prstGeom prst="ellipse">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3482167" y="2298680"/>
              <a:ext cx="117483" cy="117037"/>
            </a:xfrm>
            <a:prstGeom prst="ellipse">
              <a:avLst/>
            </a:prstGeom>
            <a:solidFill>
              <a:srgbClr val="EE46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82" name="Rectángulo 81"/>
          <p:cNvSpPr/>
          <p:nvPr/>
        </p:nvSpPr>
        <p:spPr>
          <a:xfrm>
            <a:off x="1356793" y="4648990"/>
            <a:ext cx="4186619" cy="246221"/>
          </a:xfrm>
          <a:prstGeom prst="rect">
            <a:avLst/>
          </a:prstGeom>
        </p:spPr>
        <p:txBody>
          <a:bodyPr wrap="square" lIns="0" tIns="0" rIns="0" bIns="0" anchor="t">
            <a:spAutoFit/>
          </a:bodyPr>
          <a:lstStyle/>
          <a:p>
            <a:r>
              <a:rPr lang="es-PE" sz="1600" b="1" dirty="0">
                <a:solidFill>
                  <a:schemeClr val="tx2">
                    <a:lumMod val="60000"/>
                    <a:lumOff val="40000"/>
                  </a:schemeClr>
                </a:solidFill>
                <a:latin typeface="Calibri" charset="0"/>
                <a:ea typeface="Calibri" charset="0"/>
                <a:cs typeface="Calibri" charset="0"/>
              </a:rPr>
              <a:t>Mejora</a:t>
            </a:r>
          </a:p>
        </p:txBody>
      </p:sp>
      <p:sp>
        <p:nvSpPr>
          <p:cNvPr id="83" name="Rectángulo 82"/>
          <p:cNvSpPr/>
          <p:nvPr/>
        </p:nvSpPr>
        <p:spPr>
          <a:xfrm>
            <a:off x="541714" y="4602823"/>
            <a:ext cx="400819" cy="338554"/>
          </a:xfrm>
          <a:prstGeom prst="rect">
            <a:avLst/>
          </a:prstGeom>
          <a:noFill/>
        </p:spPr>
        <p:txBody>
          <a:bodyPr wrap="square" lIns="0" tIns="0" rIns="0" bIns="0">
            <a:spAutoFit/>
          </a:bodyPr>
          <a:lstStyle/>
          <a:p>
            <a:pPr algn="ctr"/>
            <a:r>
              <a:rPr lang="es-ES" sz="2200" b="1" dirty="0">
                <a:solidFill>
                  <a:srgbClr val="2670D5"/>
                </a:solidFill>
                <a:latin typeface="Calibri" charset="0"/>
                <a:ea typeface="Calibri" charset="0"/>
                <a:cs typeface="Calibri" charset="0"/>
              </a:rPr>
              <a:t>10</a:t>
            </a:r>
            <a:endParaRPr lang="es-PE" sz="2200" b="1" dirty="0">
              <a:solidFill>
                <a:srgbClr val="2670D5"/>
              </a:solidFill>
              <a:latin typeface="Calibri" charset="0"/>
              <a:ea typeface="Calibri" charset="0"/>
              <a:cs typeface="Calibri" charset="0"/>
            </a:endParaRPr>
          </a:p>
        </p:txBody>
      </p:sp>
      <p:grpSp>
        <p:nvGrpSpPr>
          <p:cNvPr id="84" name="Agrupar 83"/>
          <p:cNvGrpSpPr/>
          <p:nvPr/>
        </p:nvGrpSpPr>
        <p:grpSpPr>
          <a:xfrm>
            <a:off x="1071996" y="4701971"/>
            <a:ext cx="140792" cy="140258"/>
            <a:chOff x="3427964" y="2244682"/>
            <a:chExt cx="225891" cy="225034"/>
          </a:xfrm>
        </p:grpSpPr>
        <p:sp>
          <p:nvSpPr>
            <p:cNvPr id="85" name="Elipse 84"/>
            <p:cNvSpPr/>
            <p:nvPr/>
          </p:nvSpPr>
          <p:spPr>
            <a:xfrm>
              <a:off x="3427964" y="2244682"/>
              <a:ext cx="225891" cy="225034"/>
            </a:xfrm>
            <a:prstGeom prst="ellipse">
              <a:avLst/>
            </a:prstGeom>
            <a:solidFill>
              <a:schemeClr val="bg1"/>
            </a:solidFill>
            <a:ln w="19050">
              <a:solidFill>
                <a:srgbClr val="2670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3482167" y="2298680"/>
              <a:ext cx="117483" cy="117037"/>
            </a:xfrm>
            <a:prstGeom prst="ellipse">
              <a:avLst/>
            </a:prstGeom>
            <a:solidFill>
              <a:srgbClr val="2670D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87" name="Agrupar 86"/>
          <p:cNvGrpSpPr/>
          <p:nvPr/>
        </p:nvGrpSpPr>
        <p:grpSpPr>
          <a:xfrm>
            <a:off x="1071996" y="1434033"/>
            <a:ext cx="140792" cy="140258"/>
            <a:chOff x="3427964" y="2244682"/>
            <a:chExt cx="225891" cy="225034"/>
          </a:xfrm>
        </p:grpSpPr>
        <p:sp>
          <p:nvSpPr>
            <p:cNvPr id="88" name="Elipse 87"/>
            <p:cNvSpPr/>
            <p:nvPr/>
          </p:nvSpPr>
          <p:spPr>
            <a:xfrm>
              <a:off x="3427964" y="2244682"/>
              <a:ext cx="225891" cy="225034"/>
            </a:xfrm>
            <a:prstGeom prst="ellipse">
              <a:avLst/>
            </a:prstGeom>
            <a:solidFill>
              <a:schemeClr val="bg1"/>
            </a:solidFill>
            <a:ln w="19050">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3482167" y="2298680"/>
              <a:ext cx="117483" cy="117037"/>
            </a:xfrm>
            <a:prstGeom prst="ellipse">
              <a:avLst/>
            </a:prstGeom>
            <a:solidFill>
              <a:srgbClr val="80879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90" name="Agrupar 89"/>
          <p:cNvGrpSpPr/>
          <p:nvPr/>
        </p:nvGrpSpPr>
        <p:grpSpPr>
          <a:xfrm>
            <a:off x="1071996" y="2169840"/>
            <a:ext cx="140792" cy="140258"/>
            <a:chOff x="3427964" y="2244682"/>
            <a:chExt cx="225891" cy="225034"/>
          </a:xfrm>
        </p:grpSpPr>
        <p:sp>
          <p:nvSpPr>
            <p:cNvPr id="91" name="Elipse 90"/>
            <p:cNvSpPr/>
            <p:nvPr/>
          </p:nvSpPr>
          <p:spPr>
            <a:xfrm>
              <a:off x="3427964" y="2244682"/>
              <a:ext cx="225891" cy="225034"/>
            </a:xfrm>
            <a:prstGeom prst="ellipse">
              <a:avLst/>
            </a:prstGeom>
            <a:solidFill>
              <a:schemeClr val="bg1"/>
            </a:solidFill>
            <a:ln w="19050">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2" name="Elipse 91"/>
            <p:cNvSpPr/>
            <p:nvPr/>
          </p:nvSpPr>
          <p:spPr>
            <a:xfrm>
              <a:off x="3482167" y="2298680"/>
              <a:ext cx="117483" cy="117037"/>
            </a:xfrm>
            <a:prstGeom prst="ellipse">
              <a:avLst/>
            </a:prstGeom>
            <a:solidFill>
              <a:srgbClr val="80879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extLst>
      <p:ext uri="{BB962C8B-B14F-4D97-AF65-F5344CB8AC3E}">
        <p14:creationId xmlns:p14="http://schemas.microsoft.com/office/powerpoint/2010/main" val="46295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ángulo redondeado 65"/>
          <p:cNvSpPr/>
          <p:nvPr/>
        </p:nvSpPr>
        <p:spPr>
          <a:xfrm>
            <a:off x="1807292" y="2234021"/>
            <a:ext cx="1181566" cy="2208000"/>
          </a:xfrm>
          <a:prstGeom prst="roundRect">
            <a:avLst>
              <a:gd name="adj" fmla="val 57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24000" rIns="0" bIns="0" rtlCol="0" anchor="t"/>
          <a:lstStyle/>
          <a:p>
            <a:pPr algn="ctr"/>
            <a:r>
              <a:rPr lang="es-ES_tradnl" sz="1050" dirty="0">
                <a:solidFill>
                  <a:schemeClr val="tx1"/>
                </a:solidFill>
                <a:latin typeface="Calibri" charset="0"/>
                <a:ea typeface="Calibri" charset="0"/>
                <a:cs typeface="Calibri" charset="0"/>
              </a:rPr>
              <a:t>El clientes y </a:t>
            </a:r>
            <a:br>
              <a:rPr lang="es-ES_tradnl" sz="1050" dirty="0">
                <a:solidFill>
                  <a:schemeClr val="tx1"/>
                </a:solidFill>
                <a:latin typeface="Calibri" charset="0"/>
                <a:ea typeface="Calibri" charset="0"/>
                <a:cs typeface="Calibri" charset="0"/>
              </a:rPr>
            </a:br>
            <a:r>
              <a:rPr lang="es-ES_tradnl" sz="1050" dirty="0">
                <a:solidFill>
                  <a:schemeClr val="tx1"/>
                </a:solidFill>
                <a:latin typeface="Calibri" charset="0"/>
                <a:ea typeface="Calibri" charset="0"/>
                <a:cs typeface="Calibri" charset="0"/>
              </a:rPr>
              <a:t>otras partes interesadas relevantes</a:t>
            </a:r>
          </a:p>
        </p:txBody>
      </p:sp>
      <p:sp>
        <p:nvSpPr>
          <p:cNvPr id="65" name="Rectángulo redondeado 64"/>
          <p:cNvSpPr/>
          <p:nvPr/>
        </p:nvSpPr>
        <p:spPr>
          <a:xfrm>
            <a:off x="6294998" y="2234021"/>
            <a:ext cx="1181566" cy="2208000"/>
          </a:xfrm>
          <a:prstGeom prst="roundRect">
            <a:avLst>
              <a:gd name="adj" fmla="val 57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24000" rIns="0" bIns="0" rtlCol="0" anchor="t"/>
          <a:lstStyle/>
          <a:p>
            <a:pPr algn="ctr"/>
            <a:r>
              <a:rPr lang="es-ES_tradnl" sz="1050" dirty="0">
                <a:solidFill>
                  <a:schemeClr val="tx1"/>
                </a:solidFill>
                <a:latin typeface="Calibri" charset="0"/>
                <a:ea typeface="Calibri" charset="0"/>
                <a:cs typeface="Calibri" charset="0"/>
              </a:rPr>
              <a:t>La satisfacción </a:t>
            </a:r>
            <a:br>
              <a:rPr lang="es-ES_tradnl" sz="1050" dirty="0">
                <a:solidFill>
                  <a:schemeClr val="tx1"/>
                </a:solidFill>
                <a:latin typeface="Calibri" charset="0"/>
                <a:ea typeface="Calibri" charset="0"/>
                <a:cs typeface="Calibri" charset="0"/>
              </a:rPr>
            </a:br>
            <a:r>
              <a:rPr lang="es-ES_tradnl" sz="1050" dirty="0">
                <a:solidFill>
                  <a:schemeClr val="tx1"/>
                </a:solidFill>
                <a:latin typeface="Calibri" charset="0"/>
                <a:ea typeface="Calibri" charset="0"/>
                <a:cs typeface="Calibri" charset="0"/>
              </a:rPr>
              <a:t>del cliente</a:t>
            </a:r>
          </a:p>
        </p:txBody>
      </p:sp>
      <p:sp>
        <p:nvSpPr>
          <p:cNvPr id="44" name="Elipse 43"/>
          <p:cNvSpPr/>
          <p:nvPr/>
        </p:nvSpPr>
        <p:spPr>
          <a:xfrm>
            <a:off x="3396318" y="2388443"/>
            <a:ext cx="2372627" cy="2199373"/>
          </a:xfrm>
          <a:prstGeom prst="ellipse">
            <a:avLst/>
          </a:prstGeom>
          <a:solidFill>
            <a:schemeClr val="bg1">
              <a:lumMod val="95000"/>
            </a:schemeClr>
          </a:solidFill>
          <a:ln w="12700">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charset="0"/>
              <a:ea typeface="Calibri" charset="0"/>
              <a:cs typeface="Calibri" charset="0"/>
            </a:endParaRPr>
          </a:p>
        </p:txBody>
      </p:sp>
      <p:sp>
        <p:nvSpPr>
          <p:cNvPr id="3" name="object 7"/>
          <p:cNvSpPr txBox="1"/>
          <p:nvPr/>
        </p:nvSpPr>
        <p:spPr>
          <a:xfrm>
            <a:off x="504669" y="782623"/>
            <a:ext cx="8167990"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solidFill>
                  <a:srgbClr val="262626"/>
                </a:solidFill>
                <a:latin typeface="Calibri" charset="0"/>
                <a:ea typeface="Calibri" charset="0"/>
                <a:cs typeface="Calibri" charset="0"/>
              </a:rPr>
              <a:t>REQUISITOS DE LA NORMA ISO 9001:2015</a:t>
            </a:r>
            <a:endParaRPr lang="es-ES_tradnl" sz="1600" spc="-10" dirty="0">
              <a:solidFill>
                <a:srgbClr val="262626"/>
              </a:solidFill>
              <a:latin typeface="Calibri" charset="0"/>
              <a:ea typeface="Calibri" charset="0"/>
              <a:cs typeface="Calibri" charset="0"/>
            </a:endParaRPr>
          </a:p>
        </p:txBody>
      </p:sp>
      <p:grpSp>
        <p:nvGrpSpPr>
          <p:cNvPr id="21" name="Agrupar 20"/>
          <p:cNvGrpSpPr/>
          <p:nvPr/>
        </p:nvGrpSpPr>
        <p:grpSpPr>
          <a:xfrm>
            <a:off x="5865242" y="3485828"/>
            <a:ext cx="366136" cy="247783"/>
            <a:chOff x="5732583" y="3431510"/>
            <a:chExt cx="366136" cy="247783"/>
          </a:xfrm>
          <a:solidFill>
            <a:srgbClr val="FF7828"/>
          </a:solidFill>
        </p:grpSpPr>
        <p:sp>
          <p:nvSpPr>
            <p:cNvPr id="19" name="Flecha a la derecha con muesca 18"/>
            <p:cNvSpPr/>
            <p:nvPr/>
          </p:nvSpPr>
          <p:spPr>
            <a:xfrm>
              <a:off x="5922872" y="3431510"/>
              <a:ext cx="175847" cy="247783"/>
            </a:xfrm>
            <a:prstGeom prst="notchedRightArrow">
              <a:avLst>
                <a:gd name="adj1" fmla="val 50000"/>
                <a:gd name="adj2" fmla="val 37234"/>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000" dirty="0">
                <a:latin typeface="Calibri" charset="0"/>
                <a:ea typeface="Calibri" charset="0"/>
                <a:cs typeface="Calibri" charset="0"/>
              </a:endParaRPr>
            </a:p>
          </p:txBody>
        </p:sp>
        <p:sp>
          <p:nvSpPr>
            <p:cNvPr id="20" name="Flecha a la derecha con muesca 19"/>
            <p:cNvSpPr/>
            <p:nvPr/>
          </p:nvSpPr>
          <p:spPr>
            <a:xfrm flipH="1">
              <a:off x="5732583" y="3431510"/>
              <a:ext cx="175847" cy="247783"/>
            </a:xfrm>
            <a:prstGeom prst="notchedRightArrow">
              <a:avLst>
                <a:gd name="adj1" fmla="val 50000"/>
                <a:gd name="adj2" fmla="val 37234"/>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000" dirty="0">
                <a:latin typeface="Calibri" charset="0"/>
                <a:ea typeface="Calibri" charset="0"/>
                <a:cs typeface="Calibri" charset="0"/>
              </a:endParaRPr>
            </a:p>
          </p:txBody>
        </p:sp>
      </p:grpSp>
      <p:sp>
        <p:nvSpPr>
          <p:cNvPr id="27" name="Flecha a la derecha con muesca 26"/>
          <p:cNvSpPr/>
          <p:nvPr/>
        </p:nvSpPr>
        <p:spPr>
          <a:xfrm rot="5400000" flipH="1">
            <a:off x="4517023" y="3420819"/>
            <a:ext cx="131216" cy="127131"/>
          </a:xfrm>
          <a:prstGeom prst="notchedRightArrow">
            <a:avLst>
              <a:gd name="adj1" fmla="val 50000"/>
              <a:gd name="adj2" fmla="val 37234"/>
            </a:avLst>
          </a:prstGeom>
          <a:solidFill>
            <a:srgbClr val="FF782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000" dirty="0">
              <a:latin typeface="Calibri" charset="0"/>
              <a:ea typeface="Calibri" charset="0"/>
              <a:cs typeface="Calibri" charset="0"/>
            </a:endParaRPr>
          </a:p>
        </p:txBody>
      </p:sp>
      <p:sp>
        <p:nvSpPr>
          <p:cNvPr id="28" name="Flecha a la derecha con muesca 27"/>
          <p:cNvSpPr/>
          <p:nvPr/>
        </p:nvSpPr>
        <p:spPr>
          <a:xfrm rot="5400000" flipH="1">
            <a:off x="4517023" y="2915994"/>
            <a:ext cx="131216" cy="127131"/>
          </a:xfrm>
          <a:prstGeom prst="notchedRightArrow">
            <a:avLst>
              <a:gd name="adj1" fmla="val 50000"/>
              <a:gd name="adj2" fmla="val 37234"/>
            </a:avLst>
          </a:prstGeom>
          <a:solidFill>
            <a:srgbClr val="FF782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000" dirty="0">
              <a:latin typeface="Calibri" charset="0"/>
              <a:ea typeface="Calibri" charset="0"/>
              <a:cs typeface="Calibri" charset="0"/>
            </a:endParaRPr>
          </a:p>
        </p:txBody>
      </p:sp>
      <p:grpSp>
        <p:nvGrpSpPr>
          <p:cNvPr id="35" name="Agrupar 34"/>
          <p:cNvGrpSpPr/>
          <p:nvPr/>
        </p:nvGrpSpPr>
        <p:grpSpPr>
          <a:xfrm>
            <a:off x="4493414" y="3581743"/>
            <a:ext cx="178435" cy="138113"/>
            <a:chOff x="4476750" y="3559175"/>
            <a:chExt cx="178435" cy="138113"/>
          </a:xfrm>
          <a:solidFill>
            <a:srgbClr val="FF7828"/>
          </a:solidFill>
        </p:grpSpPr>
        <p:sp>
          <p:nvSpPr>
            <p:cNvPr id="29" name="Triángulo 28"/>
            <p:cNvSpPr/>
            <p:nvPr/>
          </p:nvSpPr>
          <p:spPr>
            <a:xfrm>
              <a:off x="4507417" y="3644900"/>
              <a:ext cx="117101" cy="45719"/>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charset="0"/>
                <a:ea typeface="Calibri" charset="0"/>
                <a:cs typeface="Calibri" charset="0"/>
              </a:endParaRPr>
            </a:p>
          </p:txBody>
        </p:sp>
        <p:sp>
          <p:nvSpPr>
            <p:cNvPr id="30" name="Triángulo 29"/>
            <p:cNvSpPr/>
            <p:nvPr/>
          </p:nvSpPr>
          <p:spPr>
            <a:xfrm flipV="1">
              <a:off x="4507417" y="3559175"/>
              <a:ext cx="117101" cy="45719"/>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charset="0"/>
                <a:ea typeface="Calibri" charset="0"/>
                <a:cs typeface="Calibri" charset="0"/>
              </a:endParaRPr>
            </a:p>
          </p:txBody>
        </p:sp>
        <p:grpSp>
          <p:nvGrpSpPr>
            <p:cNvPr id="33" name="Agrupar 32"/>
            <p:cNvGrpSpPr/>
            <p:nvPr/>
          </p:nvGrpSpPr>
          <p:grpSpPr>
            <a:xfrm>
              <a:off x="4476750" y="3559997"/>
              <a:ext cx="178435" cy="137291"/>
              <a:chOff x="4476750" y="3559997"/>
              <a:chExt cx="178435" cy="137291"/>
            </a:xfrm>
            <a:grpFill/>
          </p:grpSpPr>
          <p:sp>
            <p:nvSpPr>
              <p:cNvPr id="31" name="Triángulo 30"/>
              <p:cNvSpPr/>
              <p:nvPr/>
            </p:nvSpPr>
            <p:spPr>
              <a:xfrm rot="5400000" flipV="1">
                <a:off x="4544947" y="3587050"/>
                <a:ext cx="137291" cy="83185"/>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charset="0"/>
                  <a:ea typeface="Calibri" charset="0"/>
                  <a:cs typeface="Calibri" charset="0"/>
                </a:endParaRPr>
              </a:p>
            </p:txBody>
          </p:sp>
          <p:sp>
            <p:nvSpPr>
              <p:cNvPr id="32" name="Triángulo 31"/>
              <p:cNvSpPr/>
              <p:nvPr/>
            </p:nvSpPr>
            <p:spPr>
              <a:xfrm rot="16200000" flipH="1" flipV="1">
                <a:off x="4449697" y="3587050"/>
                <a:ext cx="137291" cy="83185"/>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charset="0"/>
                  <a:ea typeface="Calibri" charset="0"/>
                  <a:cs typeface="Calibri" charset="0"/>
                </a:endParaRPr>
              </a:p>
            </p:txBody>
          </p:sp>
        </p:grpSp>
      </p:grpSp>
      <p:grpSp>
        <p:nvGrpSpPr>
          <p:cNvPr id="36" name="Agrupar 35"/>
          <p:cNvGrpSpPr/>
          <p:nvPr/>
        </p:nvGrpSpPr>
        <p:grpSpPr>
          <a:xfrm>
            <a:off x="3212247" y="2214955"/>
            <a:ext cx="178435" cy="138113"/>
            <a:chOff x="4476750" y="3559175"/>
            <a:chExt cx="178435" cy="138113"/>
          </a:xfrm>
          <a:solidFill>
            <a:srgbClr val="FF7828"/>
          </a:solidFill>
        </p:grpSpPr>
        <p:sp>
          <p:nvSpPr>
            <p:cNvPr id="37" name="Triángulo 36"/>
            <p:cNvSpPr/>
            <p:nvPr/>
          </p:nvSpPr>
          <p:spPr>
            <a:xfrm>
              <a:off x="4507417" y="3644900"/>
              <a:ext cx="117101" cy="45719"/>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charset="0"/>
                <a:ea typeface="Calibri" charset="0"/>
                <a:cs typeface="Calibri" charset="0"/>
              </a:endParaRPr>
            </a:p>
          </p:txBody>
        </p:sp>
        <p:sp>
          <p:nvSpPr>
            <p:cNvPr id="38" name="Triángulo 37"/>
            <p:cNvSpPr/>
            <p:nvPr/>
          </p:nvSpPr>
          <p:spPr>
            <a:xfrm flipV="1">
              <a:off x="4507417" y="3559175"/>
              <a:ext cx="117101" cy="45719"/>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charset="0"/>
                <a:ea typeface="Calibri" charset="0"/>
                <a:cs typeface="Calibri" charset="0"/>
              </a:endParaRPr>
            </a:p>
          </p:txBody>
        </p:sp>
        <p:grpSp>
          <p:nvGrpSpPr>
            <p:cNvPr id="39" name="Agrupar 38"/>
            <p:cNvGrpSpPr/>
            <p:nvPr/>
          </p:nvGrpSpPr>
          <p:grpSpPr>
            <a:xfrm>
              <a:off x="4476750" y="3559997"/>
              <a:ext cx="178435" cy="137291"/>
              <a:chOff x="4476750" y="3559997"/>
              <a:chExt cx="178435" cy="137291"/>
            </a:xfrm>
            <a:grpFill/>
          </p:grpSpPr>
          <p:sp>
            <p:nvSpPr>
              <p:cNvPr id="40" name="Triángulo 39"/>
              <p:cNvSpPr/>
              <p:nvPr/>
            </p:nvSpPr>
            <p:spPr>
              <a:xfrm rot="5400000" flipV="1">
                <a:off x="4544947" y="3587050"/>
                <a:ext cx="137291" cy="83185"/>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charset="0"/>
                  <a:ea typeface="Calibri" charset="0"/>
                  <a:cs typeface="Calibri" charset="0"/>
                </a:endParaRPr>
              </a:p>
            </p:txBody>
          </p:sp>
          <p:sp>
            <p:nvSpPr>
              <p:cNvPr id="41" name="Triángulo 40"/>
              <p:cNvSpPr/>
              <p:nvPr/>
            </p:nvSpPr>
            <p:spPr>
              <a:xfrm rot="16200000" flipH="1" flipV="1">
                <a:off x="4449697" y="3587050"/>
                <a:ext cx="137291" cy="83185"/>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charset="0"/>
                  <a:ea typeface="Calibri" charset="0"/>
                  <a:cs typeface="Calibri" charset="0"/>
                </a:endParaRPr>
              </a:p>
            </p:txBody>
          </p:sp>
        </p:grpSp>
      </p:grpSp>
      <p:sp>
        <p:nvSpPr>
          <p:cNvPr id="42" name="Flecha curvada hacia abajo 41"/>
          <p:cNvSpPr/>
          <p:nvPr/>
        </p:nvSpPr>
        <p:spPr>
          <a:xfrm rot="16200000" flipV="1">
            <a:off x="5115828" y="2128563"/>
            <a:ext cx="630454" cy="250257"/>
          </a:xfrm>
          <a:prstGeom prst="curvedDownArrow">
            <a:avLst/>
          </a:prstGeom>
          <a:solidFill>
            <a:srgbClr val="80879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solidFill>
                <a:schemeClr val="tx1"/>
              </a:solidFill>
              <a:latin typeface="Calibri" charset="0"/>
              <a:ea typeface="Calibri" charset="0"/>
              <a:cs typeface="Calibri" charset="0"/>
            </a:endParaRPr>
          </a:p>
        </p:txBody>
      </p:sp>
      <p:sp>
        <p:nvSpPr>
          <p:cNvPr id="43" name="Flecha curvada hacia abajo 42"/>
          <p:cNvSpPr/>
          <p:nvPr/>
        </p:nvSpPr>
        <p:spPr>
          <a:xfrm rot="16200000" flipH="1">
            <a:off x="3296655" y="2128563"/>
            <a:ext cx="630454" cy="250257"/>
          </a:xfrm>
          <a:prstGeom prst="curvedDownArrow">
            <a:avLst/>
          </a:prstGeom>
          <a:solidFill>
            <a:srgbClr val="80879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solidFill>
                <a:schemeClr val="tx1"/>
              </a:solidFill>
              <a:latin typeface="Calibri" charset="0"/>
              <a:ea typeface="Calibri" charset="0"/>
              <a:cs typeface="Calibri" charset="0"/>
            </a:endParaRPr>
          </a:p>
        </p:txBody>
      </p:sp>
      <p:sp>
        <p:nvSpPr>
          <p:cNvPr id="46" name="Flecha curvada hacia abajo 45"/>
          <p:cNvSpPr/>
          <p:nvPr/>
        </p:nvSpPr>
        <p:spPr>
          <a:xfrm rot="16200000" flipV="1">
            <a:off x="5009950" y="3004462"/>
            <a:ext cx="630454" cy="250257"/>
          </a:xfrm>
          <a:prstGeom prst="curvedDownArrow">
            <a:avLst/>
          </a:prstGeom>
          <a:solidFill>
            <a:srgbClr val="80879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solidFill>
                <a:schemeClr val="tx1"/>
              </a:solidFill>
              <a:latin typeface="Calibri" charset="0"/>
              <a:ea typeface="Calibri" charset="0"/>
              <a:cs typeface="Calibri" charset="0"/>
            </a:endParaRPr>
          </a:p>
        </p:txBody>
      </p:sp>
      <p:sp>
        <p:nvSpPr>
          <p:cNvPr id="47" name="Flecha curvada hacia abajo 46"/>
          <p:cNvSpPr/>
          <p:nvPr/>
        </p:nvSpPr>
        <p:spPr>
          <a:xfrm rot="16200000" flipH="1">
            <a:off x="3503598" y="3028525"/>
            <a:ext cx="630454" cy="250257"/>
          </a:xfrm>
          <a:prstGeom prst="curvedDownArrow">
            <a:avLst/>
          </a:prstGeom>
          <a:solidFill>
            <a:srgbClr val="80879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solidFill>
                <a:schemeClr val="tx1"/>
              </a:solidFill>
              <a:latin typeface="Calibri" charset="0"/>
              <a:ea typeface="Calibri" charset="0"/>
              <a:cs typeface="Calibri" charset="0"/>
            </a:endParaRPr>
          </a:p>
        </p:txBody>
      </p:sp>
      <p:sp>
        <p:nvSpPr>
          <p:cNvPr id="48" name="Flecha curvada hacia abajo 47"/>
          <p:cNvSpPr/>
          <p:nvPr/>
        </p:nvSpPr>
        <p:spPr>
          <a:xfrm rot="17441179" flipV="1">
            <a:off x="4942572" y="4019928"/>
            <a:ext cx="630454" cy="250257"/>
          </a:xfrm>
          <a:prstGeom prst="curvedDownArrow">
            <a:avLst/>
          </a:prstGeom>
          <a:solidFill>
            <a:srgbClr val="80879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solidFill>
                <a:schemeClr val="tx1"/>
              </a:solidFill>
              <a:latin typeface="Calibri" charset="0"/>
              <a:ea typeface="Calibri" charset="0"/>
              <a:cs typeface="Calibri" charset="0"/>
            </a:endParaRPr>
          </a:p>
        </p:txBody>
      </p:sp>
      <p:sp>
        <p:nvSpPr>
          <p:cNvPr id="49" name="Flecha curvada hacia abajo 48"/>
          <p:cNvSpPr/>
          <p:nvPr/>
        </p:nvSpPr>
        <p:spPr>
          <a:xfrm rot="15010677" flipH="1">
            <a:off x="3542100" y="4024743"/>
            <a:ext cx="630454" cy="250257"/>
          </a:xfrm>
          <a:prstGeom prst="curvedDownArrow">
            <a:avLst/>
          </a:prstGeom>
          <a:solidFill>
            <a:srgbClr val="80879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solidFill>
                <a:schemeClr val="tx1"/>
              </a:solidFill>
              <a:latin typeface="Calibri" charset="0"/>
              <a:ea typeface="Calibri" charset="0"/>
              <a:cs typeface="Calibri" charset="0"/>
            </a:endParaRPr>
          </a:p>
        </p:txBody>
      </p:sp>
      <p:sp>
        <p:nvSpPr>
          <p:cNvPr id="50" name="Flecha a la derecha con muesca 49"/>
          <p:cNvSpPr/>
          <p:nvPr/>
        </p:nvSpPr>
        <p:spPr>
          <a:xfrm rot="2647444">
            <a:off x="2977509" y="2037127"/>
            <a:ext cx="230103" cy="193796"/>
          </a:xfrm>
          <a:prstGeom prst="notchedRightArrow">
            <a:avLst>
              <a:gd name="adj1" fmla="val 50000"/>
              <a:gd name="adj2" fmla="val 37234"/>
            </a:avLst>
          </a:prstGeom>
          <a:solidFill>
            <a:srgbClr val="FF782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000" dirty="0">
              <a:latin typeface="Calibri" charset="0"/>
              <a:ea typeface="Calibri" charset="0"/>
              <a:cs typeface="Calibri" charset="0"/>
            </a:endParaRPr>
          </a:p>
        </p:txBody>
      </p:sp>
      <p:sp>
        <p:nvSpPr>
          <p:cNvPr id="51" name="Cerrar llave 50"/>
          <p:cNvSpPr/>
          <p:nvPr/>
        </p:nvSpPr>
        <p:spPr>
          <a:xfrm rot="5400000">
            <a:off x="4487582" y="3184937"/>
            <a:ext cx="190099" cy="2889986"/>
          </a:xfrm>
          <a:prstGeom prst="rightBrace">
            <a:avLst/>
          </a:prstGeom>
          <a:ln w="19050">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dirty="0">
              <a:latin typeface="Calibri" charset="0"/>
              <a:ea typeface="Calibri" charset="0"/>
              <a:cs typeface="Calibri" charset="0"/>
            </a:endParaRPr>
          </a:p>
        </p:txBody>
      </p:sp>
      <p:sp>
        <p:nvSpPr>
          <p:cNvPr id="17" name="Flecha a la derecha con muesca 16"/>
          <p:cNvSpPr/>
          <p:nvPr/>
        </p:nvSpPr>
        <p:spPr>
          <a:xfrm>
            <a:off x="3048000" y="3981277"/>
            <a:ext cx="871870" cy="446567"/>
          </a:xfrm>
          <a:prstGeom prst="notchedRightArrow">
            <a:avLst/>
          </a:prstGeom>
          <a:solidFill>
            <a:srgbClr val="808799"/>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s-ES_tradnl" sz="1000" dirty="0">
                <a:solidFill>
                  <a:schemeClr val="bg1"/>
                </a:solidFill>
                <a:latin typeface="Calibri" charset="0"/>
                <a:ea typeface="Calibri" charset="0"/>
                <a:cs typeface="Calibri" charset="0"/>
              </a:rPr>
              <a:t>Entradas </a:t>
            </a:r>
          </a:p>
        </p:txBody>
      </p:sp>
      <p:sp>
        <p:nvSpPr>
          <p:cNvPr id="18" name="Flecha a la derecha con muesca 17"/>
          <p:cNvSpPr/>
          <p:nvPr/>
        </p:nvSpPr>
        <p:spPr>
          <a:xfrm>
            <a:off x="5174511" y="3967101"/>
            <a:ext cx="900224" cy="446567"/>
          </a:xfrm>
          <a:prstGeom prst="notchedRightArrow">
            <a:avLst/>
          </a:prstGeom>
          <a:solidFill>
            <a:srgbClr val="808799"/>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s-ES_tradnl" sz="1000" dirty="0">
                <a:solidFill>
                  <a:schemeClr val="bg1"/>
                </a:solidFill>
                <a:latin typeface="Calibri" charset="0"/>
                <a:ea typeface="Calibri" charset="0"/>
                <a:cs typeface="Calibri" charset="0"/>
              </a:rPr>
              <a:t>Salidas </a:t>
            </a:r>
          </a:p>
        </p:txBody>
      </p:sp>
      <p:grpSp>
        <p:nvGrpSpPr>
          <p:cNvPr id="22" name="Agrupar 21"/>
          <p:cNvGrpSpPr/>
          <p:nvPr/>
        </p:nvGrpSpPr>
        <p:grpSpPr>
          <a:xfrm>
            <a:off x="2971772" y="2561381"/>
            <a:ext cx="879854" cy="321549"/>
            <a:chOff x="5722611" y="3431510"/>
            <a:chExt cx="358264" cy="247783"/>
          </a:xfrm>
          <a:solidFill>
            <a:srgbClr val="FF7828"/>
          </a:solidFill>
        </p:grpSpPr>
        <p:sp>
          <p:nvSpPr>
            <p:cNvPr id="23" name="Flecha a la derecha con muesca 22"/>
            <p:cNvSpPr/>
            <p:nvPr/>
          </p:nvSpPr>
          <p:spPr>
            <a:xfrm>
              <a:off x="5905028" y="3431510"/>
              <a:ext cx="175847" cy="247783"/>
            </a:xfrm>
            <a:prstGeom prst="notchedRightArrow">
              <a:avLst>
                <a:gd name="adj1" fmla="val 50000"/>
                <a:gd name="adj2" fmla="val 37234"/>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000" dirty="0">
                <a:latin typeface="Calibri" charset="0"/>
                <a:ea typeface="Calibri" charset="0"/>
                <a:cs typeface="Calibri" charset="0"/>
              </a:endParaRPr>
            </a:p>
          </p:txBody>
        </p:sp>
        <p:sp>
          <p:nvSpPr>
            <p:cNvPr id="24" name="Flecha a la derecha con muesca 23"/>
            <p:cNvSpPr/>
            <p:nvPr/>
          </p:nvSpPr>
          <p:spPr>
            <a:xfrm flipH="1">
              <a:off x="5722611" y="3431510"/>
              <a:ext cx="175847" cy="247783"/>
            </a:xfrm>
            <a:prstGeom prst="notchedRightArrow">
              <a:avLst>
                <a:gd name="adj1" fmla="val 50000"/>
                <a:gd name="adj2" fmla="val 37234"/>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000" dirty="0">
                <a:latin typeface="Calibri" charset="0"/>
                <a:ea typeface="Calibri" charset="0"/>
                <a:cs typeface="Calibri" charset="0"/>
              </a:endParaRPr>
            </a:p>
          </p:txBody>
        </p:sp>
      </p:grpSp>
      <p:sp>
        <p:nvSpPr>
          <p:cNvPr id="55"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a:solidFill>
                  <a:schemeClr val="bg1">
                    <a:lumMod val="65000"/>
                  </a:schemeClr>
                </a:solidFill>
                <a:latin typeface="Calibri" charset="0"/>
                <a:ea typeface="Calibri" charset="0"/>
                <a:cs typeface="Calibri" charset="0"/>
              </a:rPr>
              <a:t>ETAPAS </a:t>
            </a:r>
            <a:r>
              <a:rPr lang="en-US" sz="1000" dirty="0">
                <a:solidFill>
                  <a:schemeClr val="bg1">
                    <a:lumMod val="65000"/>
                  </a:schemeClr>
                </a:solidFill>
                <a:latin typeface="Calibri" charset="0"/>
                <a:ea typeface="Calibri" charset="0"/>
                <a:cs typeface="Calibri" charset="0"/>
              </a:rPr>
              <a:t>PARA EL DESARROLLO DE LOS ESTÁNDARES</a:t>
            </a:r>
          </a:p>
        </p:txBody>
      </p:sp>
      <p:sp>
        <p:nvSpPr>
          <p:cNvPr id="4" name="Rectángulo redondeado 3"/>
          <p:cNvSpPr/>
          <p:nvPr/>
        </p:nvSpPr>
        <p:spPr>
          <a:xfrm>
            <a:off x="3133059" y="1416918"/>
            <a:ext cx="2894566" cy="486516"/>
          </a:xfrm>
          <a:prstGeom prst="roundRect">
            <a:avLst>
              <a:gd name="adj" fmla="val 14318"/>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buFont typeface="+mj-lt"/>
              <a:buAutoNum type="arabicPeriod" startAt="10"/>
            </a:pPr>
            <a:r>
              <a:rPr lang="es-ES_tradnl" sz="1200" b="1" dirty="0">
                <a:solidFill>
                  <a:schemeClr val="bg1"/>
                </a:solidFill>
                <a:latin typeface="Calibri" charset="0"/>
                <a:ea typeface="Calibri" charset="0"/>
                <a:cs typeface="Calibri" charset="0"/>
              </a:rPr>
              <a:t>Mejora Continua  </a:t>
            </a:r>
          </a:p>
        </p:txBody>
      </p:sp>
      <p:sp>
        <p:nvSpPr>
          <p:cNvPr id="57" name="Rectángulo redondeado 56"/>
          <p:cNvSpPr/>
          <p:nvPr/>
        </p:nvSpPr>
        <p:spPr>
          <a:xfrm>
            <a:off x="4044949" y="3060811"/>
            <a:ext cx="1081716" cy="335197"/>
          </a:xfrm>
          <a:prstGeom prst="roundRect">
            <a:avLst>
              <a:gd name="adj" fmla="val 14318"/>
            </a:avLst>
          </a:prstGeom>
          <a:solidFill>
            <a:srgbClr val="EBB31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136525" indent="-136525" algn="ctr">
              <a:lnSpc>
                <a:spcPct val="80000"/>
              </a:lnSpc>
              <a:buFont typeface="+mj-lt"/>
              <a:buAutoNum type="arabicPeriod" startAt="4"/>
            </a:pPr>
            <a:r>
              <a:rPr lang="es-ES_tradnl" sz="1050" b="1" dirty="0">
                <a:solidFill>
                  <a:schemeClr val="bg1"/>
                </a:solidFill>
                <a:latin typeface="Calibri" charset="0"/>
                <a:ea typeface="Calibri" charset="0"/>
                <a:cs typeface="Calibri" charset="0"/>
              </a:rPr>
              <a:t>SGC y sus procesos</a:t>
            </a:r>
          </a:p>
        </p:txBody>
      </p:sp>
      <p:sp>
        <p:nvSpPr>
          <p:cNvPr id="58" name="Rectángulo redondeado 57"/>
          <p:cNvSpPr/>
          <p:nvPr/>
        </p:nvSpPr>
        <p:spPr>
          <a:xfrm>
            <a:off x="4044949" y="2566550"/>
            <a:ext cx="1081716" cy="320595"/>
          </a:xfrm>
          <a:prstGeom prst="roundRect">
            <a:avLst>
              <a:gd name="adj" fmla="val 14318"/>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136525" indent="-136525" algn="ctr">
              <a:buFont typeface="+mj-lt"/>
              <a:buAutoNum type="arabicPeriod" startAt="5"/>
            </a:pPr>
            <a:r>
              <a:rPr lang="es-ES_tradnl" sz="1100" b="1" dirty="0">
                <a:solidFill>
                  <a:schemeClr val="bg1"/>
                </a:solidFill>
                <a:latin typeface="Calibri" charset="0"/>
                <a:ea typeface="Calibri" charset="0"/>
                <a:cs typeface="Calibri" charset="0"/>
              </a:rPr>
              <a:t>Liderazgo</a:t>
            </a:r>
          </a:p>
        </p:txBody>
      </p:sp>
      <p:sp>
        <p:nvSpPr>
          <p:cNvPr id="59" name="Rectángulo redondeado 58"/>
          <p:cNvSpPr/>
          <p:nvPr/>
        </p:nvSpPr>
        <p:spPr>
          <a:xfrm>
            <a:off x="4737727" y="3464686"/>
            <a:ext cx="1105772" cy="335197"/>
          </a:xfrm>
          <a:prstGeom prst="roundRect">
            <a:avLst>
              <a:gd name="adj" fmla="val 14318"/>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133350" indent="-133350" algn="ctr">
              <a:buFont typeface="+mj-lt"/>
              <a:buAutoNum type="arabicPeriod" startAt="9"/>
            </a:pPr>
            <a:r>
              <a:rPr lang="es-ES_tradnl" sz="1000" b="1" dirty="0">
                <a:solidFill>
                  <a:schemeClr val="bg1"/>
                </a:solidFill>
                <a:latin typeface="Calibri" charset="0"/>
                <a:ea typeface="Calibri" charset="0"/>
                <a:cs typeface="Calibri" charset="0"/>
              </a:rPr>
              <a:t>Evaluación de rendimiento </a:t>
            </a:r>
          </a:p>
        </p:txBody>
      </p:sp>
      <p:sp>
        <p:nvSpPr>
          <p:cNvPr id="61" name="Rectángulo redondeado 60"/>
          <p:cNvSpPr/>
          <p:nvPr/>
        </p:nvSpPr>
        <p:spPr>
          <a:xfrm>
            <a:off x="3344467" y="3464685"/>
            <a:ext cx="1105772" cy="335197"/>
          </a:xfrm>
          <a:prstGeom prst="roundRect">
            <a:avLst>
              <a:gd name="adj" fmla="val 14318"/>
            </a:avLst>
          </a:prstGeom>
          <a:solidFill>
            <a:srgbClr val="009FB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133350" indent="-133350" algn="ctr">
              <a:buFont typeface="+mj-lt"/>
              <a:buAutoNum type="arabicPeriod" startAt="6"/>
            </a:pPr>
            <a:r>
              <a:rPr lang="es-ES_tradnl" sz="1000" b="1" dirty="0">
                <a:solidFill>
                  <a:schemeClr val="bg1"/>
                </a:solidFill>
                <a:latin typeface="Calibri" charset="0"/>
                <a:ea typeface="Calibri" charset="0"/>
                <a:cs typeface="Calibri" charset="0"/>
              </a:rPr>
              <a:t>Planificación</a:t>
            </a:r>
          </a:p>
        </p:txBody>
      </p:sp>
      <p:sp>
        <p:nvSpPr>
          <p:cNvPr id="62" name="Rectángulo redondeado 61"/>
          <p:cNvSpPr/>
          <p:nvPr/>
        </p:nvSpPr>
        <p:spPr>
          <a:xfrm>
            <a:off x="4022072" y="3907095"/>
            <a:ext cx="1105772" cy="335197"/>
          </a:xfrm>
          <a:prstGeom prst="roundRect">
            <a:avLst>
              <a:gd name="adj" fmla="val 14318"/>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136525" indent="-136525" algn="ctr">
              <a:buFont typeface="+mj-lt"/>
              <a:buAutoNum type="arabicPeriod" startAt="8"/>
            </a:pPr>
            <a:r>
              <a:rPr lang="es-ES_tradnl" sz="1000" b="1" dirty="0">
                <a:solidFill>
                  <a:schemeClr val="bg1"/>
                </a:solidFill>
                <a:latin typeface="Calibri" charset="0"/>
                <a:ea typeface="Calibri" charset="0"/>
                <a:cs typeface="Calibri" charset="0"/>
              </a:rPr>
              <a:t>Operaciones</a:t>
            </a:r>
          </a:p>
        </p:txBody>
      </p:sp>
      <p:sp>
        <p:nvSpPr>
          <p:cNvPr id="63" name="Rectángulo redondeado 62"/>
          <p:cNvSpPr/>
          <p:nvPr/>
        </p:nvSpPr>
        <p:spPr>
          <a:xfrm>
            <a:off x="1942923" y="4022785"/>
            <a:ext cx="910304" cy="335197"/>
          </a:xfrm>
          <a:prstGeom prst="roundRect">
            <a:avLst>
              <a:gd name="adj" fmla="val 14318"/>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136525" marR="0" lvl="0" indent="-136525" algn="ctr" defTabSz="914400" eaLnBrk="1" fontAlgn="auto" latinLnBrk="0" hangingPunct="1">
              <a:lnSpc>
                <a:spcPct val="80000"/>
              </a:lnSpc>
              <a:spcBef>
                <a:spcPts val="0"/>
              </a:spcBef>
              <a:spcAft>
                <a:spcPts val="0"/>
              </a:spcAft>
              <a:buClrTx/>
              <a:buSzTx/>
              <a:buFont typeface="+mj-lt"/>
              <a:buNone/>
              <a:tabLst/>
              <a:defRPr/>
            </a:pPr>
            <a:r>
              <a:rPr lang="es-ES_tradnl" sz="1050">
                <a:solidFill>
                  <a:schemeClr val="tx1"/>
                </a:solidFill>
                <a:latin typeface="Calibri" charset="0"/>
                <a:ea typeface="Calibri" charset="0"/>
                <a:cs typeface="Calibri" charset="0"/>
              </a:rPr>
              <a:t>Requisitos</a:t>
            </a:r>
            <a:endParaRPr lang="es-ES_tradnl" sz="1050" dirty="0">
              <a:solidFill>
                <a:schemeClr val="tx1"/>
              </a:solidFill>
              <a:latin typeface="Calibri" charset="0"/>
              <a:ea typeface="Calibri" charset="0"/>
              <a:cs typeface="Calibri" charset="0"/>
            </a:endParaRPr>
          </a:p>
        </p:txBody>
      </p:sp>
      <p:sp>
        <p:nvSpPr>
          <p:cNvPr id="64" name="Rectángulo redondeado 63"/>
          <p:cNvSpPr/>
          <p:nvPr/>
        </p:nvSpPr>
        <p:spPr>
          <a:xfrm>
            <a:off x="6430629" y="4022785"/>
            <a:ext cx="910304" cy="335197"/>
          </a:xfrm>
          <a:prstGeom prst="roundRect">
            <a:avLst>
              <a:gd name="adj" fmla="val 14318"/>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3175" marR="0" lvl="0" indent="-3175" algn="ctr" defTabSz="914400" eaLnBrk="1" fontAlgn="auto" latinLnBrk="0" hangingPunct="1">
              <a:lnSpc>
                <a:spcPct val="80000"/>
              </a:lnSpc>
              <a:spcBef>
                <a:spcPts val="0"/>
              </a:spcBef>
              <a:spcAft>
                <a:spcPts val="0"/>
              </a:spcAft>
              <a:buClrTx/>
              <a:buSzTx/>
              <a:buFont typeface="+mj-lt"/>
              <a:buNone/>
              <a:defRPr/>
            </a:pPr>
            <a:r>
              <a:rPr lang="es-ES_tradnl" sz="1050">
                <a:solidFill>
                  <a:schemeClr val="tx1"/>
                </a:solidFill>
                <a:latin typeface="Calibri" charset="0"/>
                <a:ea typeface="Calibri" charset="0"/>
                <a:cs typeface="Calibri" charset="0"/>
              </a:rPr>
              <a:t>Productos </a:t>
            </a:r>
            <a:br>
              <a:rPr lang="es-ES_tradnl" sz="1050">
                <a:solidFill>
                  <a:schemeClr val="tx1"/>
                </a:solidFill>
                <a:latin typeface="Calibri" charset="0"/>
                <a:ea typeface="Calibri" charset="0"/>
                <a:cs typeface="Calibri" charset="0"/>
              </a:rPr>
            </a:br>
            <a:r>
              <a:rPr lang="es-ES_tradnl" sz="1050">
                <a:solidFill>
                  <a:schemeClr val="tx1"/>
                </a:solidFill>
                <a:latin typeface="Calibri" charset="0"/>
                <a:ea typeface="Calibri" charset="0"/>
                <a:cs typeface="Calibri" charset="0"/>
              </a:rPr>
              <a:t>y servicios</a:t>
            </a:r>
            <a:endParaRPr lang="es-ES_tradnl" sz="1050" dirty="0">
              <a:solidFill>
                <a:schemeClr val="tx1"/>
              </a:solidFill>
              <a:latin typeface="Calibri" charset="0"/>
              <a:ea typeface="Calibri" charset="0"/>
              <a:cs typeface="Calibri" charset="0"/>
            </a:endParaRPr>
          </a:p>
        </p:txBody>
      </p:sp>
      <p:sp>
        <p:nvSpPr>
          <p:cNvPr id="67" name="Rectángulo redondeado 66"/>
          <p:cNvSpPr/>
          <p:nvPr/>
        </p:nvSpPr>
        <p:spPr>
          <a:xfrm>
            <a:off x="1807292" y="1233497"/>
            <a:ext cx="1181566" cy="904803"/>
          </a:xfrm>
          <a:prstGeom prst="roundRect">
            <a:avLst>
              <a:gd name="adj" fmla="val 57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s-ES_tradnl" sz="1050">
                <a:solidFill>
                  <a:schemeClr val="tx1"/>
                </a:solidFill>
                <a:latin typeface="Calibri" charset="0"/>
                <a:ea typeface="Calibri" charset="0"/>
                <a:cs typeface="Calibri" charset="0"/>
              </a:rPr>
              <a:t>Establecer el contexto, definir las partes interesadas relevantes y el alcance del SGC</a:t>
            </a:r>
            <a:endParaRPr lang="es-ES_tradnl" sz="1050" dirty="0">
              <a:solidFill>
                <a:schemeClr val="tx1"/>
              </a:solidFill>
              <a:latin typeface="Calibri" charset="0"/>
              <a:ea typeface="Calibri" charset="0"/>
              <a:cs typeface="Calibri" charset="0"/>
            </a:endParaRPr>
          </a:p>
        </p:txBody>
      </p:sp>
      <p:grpSp>
        <p:nvGrpSpPr>
          <p:cNvPr id="52" name="Agrupar 51"/>
          <p:cNvGrpSpPr/>
          <p:nvPr/>
        </p:nvGrpSpPr>
        <p:grpSpPr>
          <a:xfrm rot="5400000">
            <a:off x="2215007" y="2142805"/>
            <a:ext cx="366137" cy="247783"/>
            <a:chOff x="5732583" y="3431510"/>
            <a:chExt cx="366137" cy="247783"/>
          </a:xfrm>
          <a:solidFill>
            <a:srgbClr val="FF7828"/>
          </a:solidFill>
        </p:grpSpPr>
        <p:sp>
          <p:nvSpPr>
            <p:cNvPr id="53" name="Flecha a la derecha con muesca 52"/>
            <p:cNvSpPr/>
            <p:nvPr/>
          </p:nvSpPr>
          <p:spPr>
            <a:xfrm>
              <a:off x="5922873" y="3431510"/>
              <a:ext cx="175847" cy="247783"/>
            </a:xfrm>
            <a:prstGeom prst="notchedRightArrow">
              <a:avLst>
                <a:gd name="adj1" fmla="val 50000"/>
                <a:gd name="adj2" fmla="val 37234"/>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000" dirty="0">
                <a:latin typeface="Calibri" charset="0"/>
                <a:ea typeface="Calibri" charset="0"/>
                <a:cs typeface="Calibri" charset="0"/>
              </a:endParaRPr>
            </a:p>
          </p:txBody>
        </p:sp>
        <p:sp>
          <p:nvSpPr>
            <p:cNvPr id="54" name="Flecha a la derecha con muesca 53"/>
            <p:cNvSpPr/>
            <p:nvPr/>
          </p:nvSpPr>
          <p:spPr>
            <a:xfrm flipH="1">
              <a:off x="5732583" y="3431510"/>
              <a:ext cx="175847" cy="247783"/>
            </a:xfrm>
            <a:prstGeom prst="notchedRightArrow">
              <a:avLst>
                <a:gd name="adj1" fmla="val 50000"/>
                <a:gd name="adj2" fmla="val 37234"/>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000" dirty="0">
                <a:latin typeface="Calibri" charset="0"/>
                <a:ea typeface="Calibri" charset="0"/>
                <a:cs typeface="Calibri" charset="0"/>
              </a:endParaRPr>
            </a:p>
          </p:txBody>
        </p:sp>
      </p:grpSp>
      <p:sp>
        <p:nvSpPr>
          <p:cNvPr id="68" name="Rectángulo redondeado 67"/>
          <p:cNvSpPr/>
          <p:nvPr/>
        </p:nvSpPr>
        <p:spPr>
          <a:xfrm>
            <a:off x="3133059" y="4746954"/>
            <a:ext cx="2894566" cy="486516"/>
          </a:xfrm>
          <a:prstGeom prst="roundRect">
            <a:avLst>
              <a:gd name="adj" fmla="val 1431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solidFill>
                  <a:schemeClr val="bg1"/>
                </a:solidFill>
                <a:latin typeface="Calibri" charset="0"/>
                <a:ea typeface="Calibri" charset="0"/>
                <a:cs typeface="Calibri" charset="0"/>
              </a:rPr>
              <a:t>7. Soporte de Proceso</a:t>
            </a:r>
          </a:p>
        </p:txBody>
      </p:sp>
    </p:spTree>
    <p:extLst>
      <p:ext uri="{BB962C8B-B14F-4D97-AF65-F5344CB8AC3E}">
        <p14:creationId xmlns:p14="http://schemas.microsoft.com/office/powerpoint/2010/main" val="1182598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redondeado 18"/>
          <p:cNvSpPr/>
          <p:nvPr/>
        </p:nvSpPr>
        <p:spPr>
          <a:xfrm>
            <a:off x="503238" y="736979"/>
            <a:ext cx="2590158" cy="1632313"/>
          </a:xfrm>
          <a:prstGeom prst="roundRect">
            <a:avLst>
              <a:gd name="adj" fmla="val 7451"/>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1 ALCANCE</a:t>
            </a:r>
          </a:p>
        </p:txBody>
      </p:sp>
      <p:sp>
        <p:nvSpPr>
          <p:cNvPr id="20" name="Rectángulo redondeado 19"/>
          <p:cNvSpPr/>
          <p:nvPr/>
        </p:nvSpPr>
        <p:spPr>
          <a:xfrm>
            <a:off x="3180946" y="736979"/>
            <a:ext cx="5494742" cy="1632313"/>
          </a:xfrm>
          <a:prstGeom prst="roundRect">
            <a:avLst>
              <a:gd name="adj" fmla="val 8179"/>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FF7828"/>
              </a:buClr>
            </a:pPr>
            <a:r>
              <a:rPr lang="es-ES" sz="1400" dirty="0">
                <a:solidFill>
                  <a:schemeClr val="tx1"/>
                </a:solidFill>
                <a:latin typeface="Calibri" charset="0"/>
                <a:ea typeface="Calibri" charset="0"/>
                <a:cs typeface="Calibri" charset="0"/>
              </a:rPr>
              <a:t>El alcance de la norma ISO 9001:2015 define los productos y servicios que cubre una empresa, qué partes físicas están incluidas (delegaciones, sedes de producción, etc.) y si hay requisitos de la Norma que no aplican a la empresa (por ejemplo: el diseño del producto). Cuando se busca definir el alcance de un Sistema de Gestión de Calidad basado en la norma ISO 9001:2015, se requiere que la organización sepa determinar todos los límites que involucra su actividad operativa.</a:t>
            </a:r>
            <a:endParaRPr lang="es-PE" sz="1400" dirty="0">
              <a:solidFill>
                <a:schemeClr val="tx1"/>
              </a:solidFill>
              <a:latin typeface="Calibri" charset="0"/>
              <a:ea typeface="Calibri" charset="0"/>
              <a:cs typeface="Calibri" charset="0"/>
            </a:endParaRPr>
          </a:p>
        </p:txBody>
      </p:sp>
      <p:sp>
        <p:nvSpPr>
          <p:cNvPr id="21" name="Rectángulo redondeado 20"/>
          <p:cNvSpPr/>
          <p:nvPr/>
        </p:nvSpPr>
        <p:spPr>
          <a:xfrm>
            <a:off x="503238" y="2468378"/>
            <a:ext cx="2590158" cy="871771"/>
          </a:xfrm>
          <a:prstGeom prst="roundRect">
            <a:avLst>
              <a:gd name="adj" fmla="val 7086"/>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2 REFERENCIAS NORMATIVAS</a:t>
            </a:r>
          </a:p>
        </p:txBody>
      </p:sp>
      <p:sp>
        <p:nvSpPr>
          <p:cNvPr id="22" name="Rectángulo redondeado 21"/>
          <p:cNvSpPr/>
          <p:nvPr/>
        </p:nvSpPr>
        <p:spPr>
          <a:xfrm>
            <a:off x="3180946" y="2468378"/>
            <a:ext cx="5494742" cy="871771"/>
          </a:xfrm>
          <a:prstGeom prst="roundRect">
            <a:avLst>
              <a:gd name="adj" fmla="val 8543"/>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FF7828"/>
              </a:buClr>
            </a:pPr>
            <a:r>
              <a:rPr lang="es-ES" sz="1400" dirty="0">
                <a:solidFill>
                  <a:schemeClr val="tx1"/>
                </a:solidFill>
                <a:latin typeface="Calibri" charset="0"/>
                <a:ea typeface="Calibri" charset="0"/>
                <a:cs typeface="Calibri" charset="0"/>
              </a:rPr>
              <a:t>Las referencias normativas son las normas o documentos que se citan en el texto de la norma ISO 9001:2015 y que son indispensables para su aplicación. No se especifican referencias normativas particulares en la norma ISO 9001:2015.</a:t>
            </a:r>
            <a:endParaRPr lang="es-PE" sz="1400" dirty="0">
              <a:solidFill>
                <a:schemeClr val="tx1"/>
              </a:solidFill>
              <a:latin typeface="Calibri" charset="0"/>
              <a:ea typeface="Calibri" charset="0"/>
              <a:cs typeface="Calibri" charset="0"/>
            </a:endParaRPr>
          </a:p>
        </p:txBody>
      </p:sp>
      <p:sp>
        <p:nvSpPr>
          <p:cNvPr id="23" name="Rectángulo redondeado 22"/>
          <p:cNvSpPr/>
          <p:nvPr/>
        </p:nvSpPr>
        <p:spPr>
          <a:xfrm>
            <a:off x="503238" y="3439235"/>
            <a:ext cx="2590158" cy="1760562"/>
          </a:xfrm>
          <a:prstGeom prst="roundRect">
            <a:avLst>
              <a:gd name="adj" fmla="val 6722"/>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3 TÉRMINOS Y DEFINICIONES</a:t>
            </a:r>
          </a:p>
        </p:txBody>
      </p:sp>
      <p:sp>
        <p:nvSpPr>
          <p:cNvPr id="24" name="Rectángulo redondeado 23"/>
          <p:cNvSpPr/>
          <p:nvPr/>
        </p:nvSpPr>
        <p:spPr>
          <a:xfrm>
            <a:off x="3180946" y="3439235"/>
            <a:ext cx="5494742" cy="1760561"/>
          </a:xfrm>
          <a:prstGeom prst="roundRect">
            <a:avLst>
              <a:gd name="adj" fmla="val 8543"/>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FF7828"/>
              </a:buClr>
            </a:pPr>
            <a:endParaRPr lang="es-ES" sz="1200" dirty="0">
              <a:solidFill>
                <a:schemeClr val="tx1"/>
              </a:solidFill>
              <a:latin typeface="Calibri" charset="0"/>
              <a:ea typeface="Calibri" charset="0"/>
              <a:cs typeface="Calibri" charset="0"/>
            </a:endParaRPr>
          </a:p>
          <a:p>
            <a:pPr>
              <a:buClr>
                <a:srgbClr val="FF7828"/>
              </a:buClr>
            </a:pPr>
            <a:r>
              <a:rPr lang="es-ES" sz="1400" dirty="0">
                <a:solidFill>
                  <a:schemeClr val="tx1"/>
                </a:solidFill>
                <a:latin typeface="Calibri" charset="0"/>
                <a:ea typeface="Calibri" charset="0"/>
                <a:cs typeface="Calibri" charset="0"/>
              </a:rPr>
              <a:t>Durante el amplio desarrollo de este estándar internacional se incluyen algunas explicaciones aclaratorias en lo relativo a la interpretación, de manera auxiliar, de los términos recogidos en el texto. Algunos términos utilizados en el texto de la norma ISO 9001:2015 incluyen “producto”, “exclusiones”, “recursos de monitorización y medición”, “ambiente para la operación de los procesos”, “proveedores externos”, “información documentada”, entre otros.</a:t>
            </a:r>
            <a:endParaRPr lang="es-PE" sz="1400" dirty="0">
              <a:solidFill>
                <a:schemeClr val="tx1"/>
              </a:solidFill>
              <a:latin typeface="Calibri" charset="0"/>
              <a:ea typeface="Calibri" charset="0"/>
              <a:cs typeface="Calibri" charset="0"/>
            </a:endParaRPr>
          </a:p>
        </p:txBody>
      </p:sp>
      <p:sp>
        <p:nvSpPr>
          <p:cNvPr id="12"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Tree>
    <p:extLst>
      <p:ext uri="{BB962C8B-B14F-4D97-AF65-F5344CB8AC3E}">
        <p14:creationId xmlns:p14="http://schemas.microsoft.com/office/powerpoint/2010/main" val="3871770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redondeado 18"/>
          <p:cNvSpPr/>
          <p:nvPr/>
        </p:nvSpPr>
        <p:spPr>
          <a:xfrm>
            <a:off x="503238" y="1812041"/>
            <a:ext cx="2590158" cy="1045459"/>
          </a:xfrm>
          <a:prstGeom prst="roundRect">
            <a:avLst>
              <a:gd name="adj" fmla="val 7451"/>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1 ALCANCE</a:t>
            </a:r>
          </a:p>
        </p:txBody>
      </p:sp>
      <p:sp>
        <p:nvSpPr>
          <p:cNvPr id="20" name="Rectángulo redondeado 19"/>
          <p:cNvSpPr/>
          <p:nvPr/>
        </p:nvSpPr>
        <p:spPr>
          <a:xfrm>
            <a:off x="3180946" y="1812041"/>
            <a:ext cx="5494742" cy="1045459"/>
          </a:xfrm>
          <a:prstGeom prst="roundRect">
            <a:avLst>
              <a:gd name="adj" fmla="val 8179"/>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FF7828"/>
              </a:buClr>
            </a:pPr>
            <a:r>
              <a:rPr lang="es-ES" sz="1400" dirty="0">
                <a:solidFill>
                  <a:schemeClr val="tx1"/>
                </a:solidFill>
                <a:latin typeface="Calibri" panose="020F0502020204030204" pitchFamily="34" charset="0"/>
                <a:cs typeface="Calibri" panose="020F0502020204030204" pitchFamily="34" charset="0"/>
              </a:rPr>
              <a:t>La empresa define su alcance como la “fabricación y distribución de dispositivos médicos”. Esto incluye todas las operaciones en su sede principal y en sus instalaciones de producción.</a:t>
            </a:r>
            <a:endParaRPr lang="es-ES" sz="1400" dirty="0">
              <a:solidFill>
                <a:schemeClr val="tx1"/>
              </a:solidFill>
              <a:latin typeface="Calibri" panose="020F0502020204030204" pitchFamily="34" charset="0"/>
              <a:ea typeface="Calibri" charset="0"/>
              <a:cs typeface="Calibri" panose="020F0502020204030204" pitchFamily="34" charset="0"/>
            </a:endParaRPr>
          </a:p>
        </p:txBody>
      </p:sp>
      <p:sp>
        <p:nvSpPr>
          <p:cNvPr id="21" name="Rectángulo redondeado 20"/>
          <p:cNvSpPr/>
          <p:nvPr/>
        </p:nvSpPr>
        <p:spPr>
          <a:xfrm>
            <a:off x="503238" y="2956586"/>
            <a:ext cx="2590158" cy="871771"/>
          </a:xfrm>
          <a:prstGeom prst="roundRect">
            <a:avLst>
              <a:gd name="adj" fmla="val 7086"/>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2 REFERENCIAS NORMATIVAS</a:t>
            </a:r>
          </a:p>
        </p:txBody>
      </p:sp>
      <p:sp>
        <p:nvSpPr>
          <p:cNvPr id="22" name="Rectángulo redondeado 21"/>
          <p:cNvSpPr/>
          <p:nvPr/>
        </p:nvSpPr>
        <p:spPr>
          <a:xfrm>
            <a:off x="3180946" y="2956586"/>
            <a:ext cx="5494742" cy="871771"/>
          </a:xfrm>
          <a:prstGeom prst="roundRect">
            <a:avLst>
              <a:gd name="adj" fmla="val 8543"/>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FF7828"/>
              </a:buClr>
            </a:pPr>
            <a:r>
              <a:rPr lang="es-ES" sz="1400" dirty="0">
                <a:solidFill>
                  <a:schemeClr val="tx1"/>
                </a:solidFill>
                <a:latin typeface="Calibri" panose="020F0502020204030204" pitchFamily="34" charset="0"/>
                <a:cs typeface="Calibri" panose="020F0502020204030204" pitchFamily="34" charset="0"/>
              </a:rPr>
              <a:t>La empresa se refiere a la norma ISO 9001:2015 para la implementación de su sistema de gestión de calidad. No se especifican otras referencias normativas.</a:t>
            </a:r>
            <a:endParaRPr lang="es-PE" sz="1400" dirty="0">
              <a:solidFill>
                <a:schemeClr val="tx1"/>
              </a:solidFill>
              <a:latin typeface="Calibri" panose="020F0502020204030204" pitchFamily="34" charset="0"/>
              <a:ea typeface="Calibri" charset="0"/>
              <a:cs typeface="Calibri" panose="020F0502020204030204" pitchFamily="34" charset="0"/>
            </a:endParaRPr>
          </a:p>
        </p:txBody>
      </p:sp>
      <p:sp>
        <p:nvSpPr>
          <p:cNvPr id="23" name="Rectángulo redondeado 22"/>
          <p:cNvSpPr/>
          <p:nvPr/>
        </p:nvSpPr>
        <p:spPr>
          <a:xfrm>
            <a:off x="503238" y="3927443"/>
            <a:ext cx="2590158" cy="1091822"/>
          </a:xfrm>
          <a:prstGeom prst="roundRect">
            <a:avLst>
              <a:gd name="adj" fmla="val 6722"/>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3 TÉRMINOS Y DEFINICIONES</a:t>
            </a:r>
          </a:p>
        </p:txBody>
      </p:sp>
      <p:sp>
        <p:nvSpPr>
          <p:cNvPr id="24" name="Rectángulo redondeado 23"/>
          <p:cNvSpPr/>
          <p:nvPr/>
        </p:nvSpPr>
        <p:spPr>
          <a:xfrm>
            <a:off x="3180946" y="3927444"/>
            <a:ext cx="5494742" cy="1091822"/>
          </a:xfrm>
          <a:prstGeom prst="roundRect">
            <a:avLst>
              <a:gd name="adj" fmla="val 8543"/>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FF7828"/>
              </a:buClr>
            </a:pPr>
            <a:r>
              <a:rPr lang="es-ES" sz="1400" dirty="0">
                <a:solidFill>
                  <a:schemeClr val="tx1"/>
                </a:solidFill>
                <a:latin typeface="Calibri" panose="020F0502020204030204" pitchFamily="34" charset="0"/>
                <a:cs typeface="Calibri" panose="020F0502020204030204" pitchFamily="34" charset="0"/>
              </a:rPr>
              <a:t>La empresa utiliza los términos y definiciones proporcionados en la norma ISO 9001:2015. Por ejemplo, define “producto” como cualquier dispositivo médico que produce, y “proveedor externo” como cualquier entidad que proporciona materias primas, componentes o servicios.</a:t>
            </a:r>
            <a:endParaRPr lang="es-ES" sz="1400" dirty="0">
              <a:solidFill>
                <a:schemeClr val="tx1"/>
              </a:solidFill>
              <a:latin typeface="Calibri" panose="020F0502020204030204" pitchFamily="34" charset="0"/>
              <a:ea typeface="Calibri" charset="0"/>
              <a:cs typeface="Calibri" panose="020F0502020204030204" pitchFamily="34" charset="0"/>
            </a:endParaRPr>
          </a:p>
        </p:txBody>
      </p:sp>
      <p:sp>
        <p:nvSpPr>
          <p:cNvPr id="12"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
        <p:nvSpPr>
          <p:cNvPr id="2" name="CuadroTexto 1">
            <a:extLst>
              <a:ext uri="{FF2B5EF4-FFF2-40B4-BE49-F238E27FC236}">
                <a16:creationId xmlns:a16="http://schemas.microsoft.com/office/drawing/2014/main" id="{9ED525BC-9250-4C80-A319-27B76B810BE2}"/>
              </a:ext>
            </a:extLst>
          </p:cNvPr>
          <p:cNvSpPr txBox="1"/>
          <p:nvPr/>
        </p:nvSpPr>
        <p:spPr>
          <a:xfrm>
            <a:off x="485775" y="752948"/>
            <a:ext cx="8172450" cy="584775"/>
          </a:xfrm>
          <a:prstGeom prst="rect">
            <a:avLst/>
          </a:prstGeom>
          <a:noFill/>
        </p:spPr>
        <p:txBody>
          <a:bodyPr wrap="square" rtlCol="0">
            <a:spAutoFit/>
          </a:bodyPr>
          <a:lstStyle/>
          <a:p>
            <a:r>
              <a:rPr lang="es-ES" sz="1600" b="1" dirty="0">
                <a:latin typeface="Calibri" panose="020F0502020204030204" pitchFamily="34" charset="0"/>
                <a:cs typeface="Calibri" panose="020F0502020204030204" pitchFamily="34" charset="0"/>
              </a:rPr>
              <a:t>Ejemplo</a:t>
            </a:r>
            <a:r>
              <a:rPr lang="es-ES" sz="1600" dirty="0">
                <a:latin typeface="Calibri" panose="020F0502020204030204" pitchFamily="34" charset="0"/>
                <a:cs typeface="Calibri" panose="020F0502020204030204" pitchFamily="34" charset="0"/>
              </a:rPr>
              <a:t>: una empresa de fabricación de dispositivos médicos que desea implementar un sistema de gestión de calidad basado en la norma ISO 9001:2015.</a:t>
            </a:r>
            <a:endParaRPr lang="es-P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8824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917126"/>
            <a:ext cx="8167990" cy="246221"/>
          </a:xfrm>
          <a:prstGeom prst="rect">
            <a:avLst/>
          </a:prstGeom>
        </p:spPr>
        <p:txBody>
          <a:bodyPr vert="horz" wrap="square" lIns="0" tIns="0" rIns="0" bIns="0" rtlCol="0">
            <a:spAutoFit/>
          </a:bodyPr>
          <a:lstStyle/>
          <a:p>
            <a:pPr marL="223838" indent="-212725">
              <a:buSzPct val="100000"/>
              <a:buFont typeface="+mj-lt"/>
              <a:buAutoNum type="arabicPeriod" startAt="4"/>
              <a:tabLst>
                <a:tab pos="120650" algn="l"/>
                <a:tab pos="219075" algn="l"/>
              </a:tabLst>
            </a:pPr>
            <a:r>
              <a:rPr lang="es-ES_tradnl" sz="1600" b="1" spc="-10" dirty="0">
                <a:solidFill>
                  <a:srgbClr val="FF7828"/>
                </a:solidFill>
                <a:latin typeface="Calibri" charset="0"/>
                <a:ea typeface="Calibri" charset="0"/>
                <a:cs typeface="Calibri" charset="0"/>
              </a:rPr>
              <a:t>CONTEXTO DE LA ORGANIZACIÓN</a:t>
            </a:r>
            <a:endParaRPr lang="es-ES_tradnl" sz="1600" spc="-10" dirty="0">
              <a:solidFill>
                <a:srgbClr val="FF7828"/>
              </a:solidFill>
              <a:latin typeface="Calibri" charset="0"/>
              <a:ea typeface="Calibri" charset="0"/>
              <a:cs typeface="Calibri" charset="0"/>
            </a:endParaRPr>
          </a:p>
        </p:txBody>
      </p:sp>
      <p:sp>
        <p:nvSpPr>
          <p:cNvPr id="19" name="Rectángulo redondeado 18"/>
          <p:cNvSpPr/>
          <p:nvPr/>
        </p:nvSpPr>
        <p:spPr>
          <a:xfrm>
            <a:off x="503238" y="1354887"/>
            <a:ext cx="2590158" cy="871771"/>
          </a:xfrm>
          <a:prstGeom prst="roundRect">
            <a:avLst>
              <a:gd name="adj" fmla="val 7451"/>
            </a:avLst>
          </a:prstGeom>
          <a:solidFill>
            <a:srgbClr val="FF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4.1 Comprender la organización y su contexto</a:t>
            </a:r>
          </a:p>
        </p:txBody>
      </p:sp>
      <p:sp>
        <p:nvSpPr>
          <p:cNvPr id="20" name="Rectángulo redondeado 19"/>
          <p:cNvSpPr/>
          <p:nvPr/>
        </p:nvSpPr>
        <p:spPr>
          <a:xfrm>
            <a:off x="3180946" y="1354887"/>
            <a:ext cx="5494742" cy="871771"/>
          </a:xfrm>
          <a:prstGeom prst="roundRect">
            <a:avLst>
              <a:gd name="adj" fmla="val 8179"/>
            </a:avLst>
          </a:prstGeom>
          <a:solidFill>
            <a:srgbClr val="FFD7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FF7828"/>
              </a:buClr>
              <a:buFont typeface="Arial" charset="0"/>
              <a:buChar char="•"/>
            </a:pPr>
            <a:r>
              <a:rPr lang="es-PE" sz="1500" dirty="0">
                <a:solidFill>
                  <a:schemeClr val="tx1"/>
                </a:solidFill>
                <a:latin typeface="Calibri" charset="0"/>
                <a:ea typeface="Calibri" charset="0"/>
                <a:cs typeface="Calibri" charset="0"/>
              </a:rPr>
              <a:t>La organización tendrá que determinar el contexto externo e interno que afecta a la organización.</a:t>
            </a:r>
          </a:p>
        </p:txBody>
      </p:sp>
      <p:sp>
        <p:nvSpPr>
          <p:cNvPr id="21" name="Rectángulo redondeado 20"/>
          <p:cNvSpPr/>
          <p:nvPr/>
        </p:nvSpPr>
        <p:spPr>
          <a:xfrm>
            <a:off x="503238" y="2318250"/>
            <a:ext cx="2590158" cy="871771"/>
          </a:xfrm>
          <a:prstGeom prst="roundRect">
            <a:avLst>
              <a:gd name="adj" fmla="val 7086"/>
            </a:avLst>
          </a:prstGeom>
          <a:solidFill>
            <a:srgbClr val="FF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4.2 Comprender las necesidades y expectativas de las partes interesadas</a:t>
            </a:r>
          </a:p>
        </p:txBody>
      </p:sp>
      <p:sp>
        <p:nvSpPr>
          <p:cNvPr id="22" name="Rectángulo redondeado 21"/>
          <p:cNvSpPr/>
          <p:nvPr/>
        </p:nvSpPr>
        <p:spPr>
          <a:xfrm>
            <a:off x="3180946" y="2318250"/>
            <a:ext cx="5494742" cy="871771"/>
          </a:xfrm>
          <a:prstGeom prst="roundRect">
            <a:avLst>
              <a:gd name="adj" fmla="val 8543"/>
            </a:avLst>
          </a:prstGeom>
          <a:solidFill>
            <a:srgbClr val="FFD7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FF7828"/>
              </a:buClr>
              <a:buFont typeface="Arial" charset="0"/>
              <a:buChar char="•"/>
            </a:pPr>
            <a:r>
              <a:rPr lang="es-PE" sz="1500" dirty="0">
                <a:solidFill>
                  <a:schemeClr val="tx1"/>
                </a:solidFill>
                <a:latin typeface="Calibri" charset="0"/>
                <a:ea typeface="Calibri" charset="0"/>
                <a:cs typeface="Calibri" charset="0"/>
              </a:rPr>
              <a:t>Se identifica a las partes interesadas.</a:t>
            </a:r>
          </a:p>
        </p:txBody>
      </p:sp>
      <p:sp>
        <p:nvSpPr>
          <p:cNvPr id="23" name="Rectángulo redondeado 22"/>
          <p:cNvSpPr/>
          <p:nvPr/>
        </p:nvSpPr>
        <p:spPr>
          <a:xfrm>
            <a:off x="503238" y="3281613"/>
            <a:ext cx="2590158" cy="871771"/>
          </a:xfrm>
          <a:prstGeom prst="roundRect">
            <a:avLst>
              <a:gd name="adj" fmla="val 6722"/>
            </a:avLst>
          </a:prstGeom>
          <a:solidFill>
            <a:srgbClr val="FF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4.3 Determinar el alcance del sistema de gestión de la calidad</a:t>
            </a:r>
          </a:p>
        </p:txBody>
      </p:sp>
      <p:sp>
        <p:nvSpPr>
          <p:cNvPr id="24" name="Rectángulo redondeado 23"/>
          <p:cNvSpPr/>
          <p:nvPr/>
        </p:nvSpPr>
        <p:spPr>
          <a:xfrm>
            <a:off x="3180946" y="3281613"/>
            <a:ext cx="5494742" cy="871771"/>
          </a:xfrm>
          <a:prstGeom prst="roundRect">
            <a:avLst>
              <a:gd name="adj" fmla="val 8543"/>
            </a:avLst>
          </a:prstGeom>
          <a:solidFill>
            <a:srgbClr val="FFD7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FF7828"/>
              </a:buClr>
              <a:buFont typeface="Arial" charset="0"/>
              <a:buChar char="•"/>
            </a:pPr>
            <a:r>
              <a:rPr lang="es-PE" sz="1500" dirty="0">
                <a:solidFill>
                  <a:schemeClr val="tx1"/>
                </a:solidFill>
                <a:latin typeface="Calibri" charset="0"/>
                <a:ea typeface="Calibri" charset="0"/>
                <a:cs typeface="Calibri" charset="0"/>
              </a:rPr>
              <a:t>Se busca determinar y documentar el alcance del sistema de gestión de la calidad.</a:t>
            </a:r>
          </a:p>
        </p:txBody>
      </p:sp>
      <p:sp>
        <p:nvSpPr>
          <p:cNvPr id="27" name="Rectángulo redondeado 26"/>
          <p:cNvSpPr/>
          <p:nvPr/>
        </p:nvSpPr>
        <p:spPr>
          <a:xfrm>
            <a:off x="503238" y="4244977"/>
            <a:ext cx="2590158" cy="871771"/>
          </a:xfrm>
          <a:prstGeom prst="roundRect">
            <a:avLst>
              <a:gd name="adj" fmla="val 7815"/>
            </a:avLst>
          </a:prstGeom>
          <a:solidFill>
            <a:srgbClr val="FF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4.4 Sistema de gestión de la calidad y sus procesos</a:t>
            </a:r>
          </a:p>
        </p:txBody>
      </p:sp>
      <p:sp>
        <p:nvSpPr>
          <p:cNvPr id="28" name="Rectángulo redondeado 27"/>
          <p:cNvSpPr/>
          <p:nvPr/>
        </p:nvSpPr>
        <p:spPr>
          <a:xfrm>
            <a:off x="3180946" y="4244977"/>
            <a:ext cx="5494742" cy="871771"/>
          </a:xfrm>
          <a:prstGeom prst="roundRect">
            <a:avLst>
              <a:gd name="adj" fmla="val 8543"/>
            </a:avLst>
          </a:prstGeom>
          <a:solidFill>
            <a:srgbClr val="FFD7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FF7828"/>
              </a:buClr>
              <a:buFont typeface="Arial" charset="0"/>
              <a:buChar char="•"/>
            </a:pPr>
            <a:r>
              <a:rPr lang="es-PE" sz="1500" dirty="0">
                <a:solidFill>
                  <a:schemeClr val="tx1"/>
                </a:solidFill>
                <a:latin typeface="Calibri" charset="0"/>
                <a:ea typeface="Calibri" charset="0"/>
                <a:cs typeface="Calibri" charset="0"/>
              </a:rPr>
              <a:t>Los nuevos requisitos están relacionados con la determinación de los riesgos y oportunidades, así como la asignación de responsabilidades y autoridades de los procesos.</a:t>
            </a:r>
          </a:p>
        </p:txBody>
      </p:sp>
      <p:sp>
        <p:nvSpPr>
          <p:cNvPr id="12"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Tree>
    <p:extLst>
      <p:ext uri="{BB962C8B-B14F-4D97-AF65-F5344CB8AC3E}">
        <p14:creationId xmlns:p14="http://schemas.microsoft.com/office/powerpoint/2010/main" val="539017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redondeado 18"/>
          <p:cNvSpPr/>
          <p:nvPr/>
        </p:nvSpPr>
        <p:spPr>
          <a:xfrm>
            <a:off x="503238" y="1068280"/>
            <a:ext cx="2590158" cy="871771"/>
          </a:xfrm>
          <a:prstGeom prst="roundRect">
            <a:avLst>
              <a:gd name="adj" fmla="val 7451"/>
            </a:avLst>
          </a:prstGeom>
          <a:solidFill>
            <a:srgbClr val="FF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4.1 Comprender la organización y su contexto</a:t>
            </a:r>
          </a:p>
        </p:txBody>
      </p:sp>
      <p:sp>
        <p:nvSpPr>
          <p:cNvPr id="20" name="Rectángulo redondeado 19"/>
          <p:cNvSpPr/>
          <p:nvPr/>
        </p:nvSpPr>
        <p:spPr>
          <a:xfrm>
            <a:off x="3180946" y="1068280"/>
            <a:ext cx="5494742" cy="871771"/>
          </a:xfrm>
          <a:prstGeom prst="roundRect">
            <a:avLst>
              <a:gd name="adj" fmla="val 8179"/>
            </a:avLst>
          </a:prstGeom>
          <a:solidFill>
            <a:srgbClr val="FFD7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FF7828"/>
              </a:buClr>
            </a:pPr>
            <a:r>
              <a:rPr lang="es-ES" sz="1400" dirty="0">
                <a:solidFill>
                  <a:schemeClr val="tx1"/>
                </a:solidFill>
                <a:latin typeface="Calibri" panose="020F0502020204030204" pitchFamily="34" charset="0"/>
                <a:cs typeface="Calibri" panose="020F0502020204030204" pitchFamily="34" charset="0"/>
              </a:rPr>
              <a:t>La empresa identifica factores internos (políticas, procesos, cultura y estructura organizacional, etc.) y externos (la competencia, el sector salud, factores políticos, sociales, económicos, etc.) relevantes para su propósito y dirección estratégica. </a:t>
            </a:r>
            <a:endParaRPr lang="es-PE" sz="1400" dirty="0">
              <a:solidFill>
                <a:schemeClr val="tx1"/>
              </a:solidFill>
              <a:latin typeface="Calibri" panose="020F0502020204030204" pitchFamily="34" charset="0"/>
              <a:ea typeface="Calibri" charset="0"/>
              <a:cs typeface="Calibri" panose="020F0502020204030204" pitchFamily="34" charset="0"/>
            </a:endParaRPr>
          </a:p>
        </p:txBody>
      </p:sp>
      <p:sp>
        <p:nvSpPr>
          <p:cNvPr id="21" name="Rectángulo redondeado 20"/>
          <p:cNvSpPr/>
          <p:nvPr/>
        </p:nvSpPr>
        <p:spPr>
          <a:xfrm>
            <a:off x="503238" y="2031643"/>
            <a:ext cx="2590158" cy="871771"/>
          </a:xfrm>
          <a:prstGeom prst="roundRect">
            <a:avLst>
              <a:gd name="adj" fmla="val 7086"/>
            </a:avLst>
          </a:prstGeom>
          <a:solidFill>
            <a:srgbClr val="FF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4.2 Comprender las necesidades y expectativas de las partes interesadas</a:t>
            </a:r>
          </a:p>
        </p:txBody>
      </p:sp>
      <p:sp>
        <p:nvSpPr>
          <p:cNvPr id="22" name="Rectángulo redondeado 21"/>
          <p:cNvSpPr/>
          <p:nvPr/>
        </p:nvSpPr>
        <p:spPr>
          <a:xfrm>
            <a:off x="3180946" y="2031643"/>
            <a:ext cx="5494742" cy="871771"/>
          </a:xfrm>
          <a:prstGeom prst="roundRect">
            <a:avLst>
              <a:gd name="adj" fmla="val 8543"/>
            </a:avLst>
          </a:prstGeom>
          <a:solidFill>
            <a:srgbClr val="FFD7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FF7828"/>
              </a:buClr>
            </a:pPr>
            <a:r>
              <a:rPr lang="es-ES" sz="1400" dirty="0">
                <a:solidFill>
                  <a:schemeClr val="tx1"/>
                </a:solidFill>
                <a:latin typeface="Calibri" panose="020F0502020204030204" pitchFamily="34" charset="0"/>
                <a:cs typeface="Calibri" panose="020F0502020204030204" pitchFamily="34" charset="0"/>
              </a:rPr>
              <a:t>Esto incluye las necesidades y expectativas de las partes interesadas, como los clientes, los empleados, los proveedores y los reguladores.</a:t>
            </a:r>
            <a:endParaRPr lang="es-PE" sz="1400" dirty="0">
              <a:solidFill>
                <a:schemeClr val="tx1"/>
              </a:solidFill>
              <a:latin typeface="Calibri" panose="020F0502020204030204" pitchFamily="34" charset="0"/>
              <a:ea typeface="Calibri" charset="0"/>
              <a:cs typeface="Calibri" panose="020F0502020204030204" pitchFamily="34" charset="0"/>
            </a:endParaRPr>
          </a:p>
        </p:txBody>
      </p:sp>
      <p:sp>
        <p:nvSpPr>
          <p:cNvPr id="23" name="Rectángulo redondeado 22"/>
          <p:cNvSpPr/>
          <p:nvPr/>
        </p:nvSpPr>
        <p:spPr>
          <a:xfrm>
            <a:off x="503238" y="2995006"/>
            <a:ext cx="2590158" cy="1344982"/>
          </a:xfrm>
          <a:prstGeom prst="roundRect">
            <a:avLst>
              <a:gd name="adj" fmla="val 6722"/>
            </a:avLst>
          </a:prstGeom>
          <a:solidFill>
            <a:srgbClr val="FF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4.3 Determinar el alcance del sistema de gestión de la calidad</a:t>
            </a:r>
          </a:p>
        </p:txBody>
      </p:sp>
      <p:sp>
        <p:nvSpPr>
          <p:cNvPr id="24" name="Rectángulo redondeado 23"/>
          <p:cNvSpPr/>
          <p:nvPr/>
        </p:nvSpPr>
        <p:spPr>
          <a:xfrm>
            <a:off x="3180946" y="2995006"/>
            <a:ext cx="5494742" cy="1344982"/>
          </a:xfrm>
          <a:prstGeom prst="roundRect">
            <a:avLst>
              <a:gd name="adj" fmla="val 8543"/>
            </a:avLst>
          </a:prstGeom>
          <a:solidFill>
            <a:srgbClr val="FFD7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FF7828"/>
              </a:buClr>
            </a:pPr>
            <a:r>
              <a:rPr lang="es-ES" sz="1400" dirty="0">
                <a:solidFill>
                  <a:schemeClr val="tx1"/>
                </a:solidFill>
                <a:latin typeface="Calibri" panose="020F0502020204030204" pitchFamily="34" charset="0"/>
                <a:cs typeface="Calibri" panose="020F0502020204030204" pitchFamily="34" charset="0"/>
              </a:rPr>
              <a:t>Se determina el alcance del sistema de gestión de calidad en base los requisitos legales y reglamentarios, las necesidades y expectativas de sus clientes y sus propios objetivos estratégicos.  Si la empresa opera en varios países, deberá tener en cuenta las regulaciones específicas de cada país en su sistema de gestión de calidad.</a:t>
            </a:r>
            <a:endParaRPr lang="es-PE" sz="1400" dirty="0">
              <a:solidFill>
                <a:schemeClr val="tx1"/>
              </a:solidFill>
              <a:latin typeface="Calibri" panose="020F0502020204030204" pitchFamily="34" charset="0"/>
              <a:ea typeface="Calibri" charset="0"/>
              <a:cs typeface="Calibri" panose="020F0502020204030204" pitchFamily="34" charset="0"/>
            </a:endParaRPr>
          </a:p>
        </p:txBody>
      </p:sp>
      <p:sp>
        <p:nvSpPr>
          <p:cNvPr id="27" name="Rectángulo redondeado 26"/>
          <p:cNvSpPr/>
          <p:nvPr/>
        </p:nvSpPr>
        <p:spPr>
          <a:xfrm>
            <a:off x="503238" y="4431580"/>
            <a:ext cx="2590158" cy="871771"/>
          </a:xfrm>
          <a:prstGeom prst="roundRect">
            <a:avLst>
              <a:gd name="adj" fmla="val 7815"/>
            </a:avLst>
          </a:prstGeom>
          <a:solidFill>
            <a:srgbClr val="FF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4.4 Sistema de gestión de la calidad y sus procesos</a:t>
            </a:r>
          </a:p>
        </p:txBody>
      </p:sp>
      <p:sp>
        <p:nvSpPr>
          <p:cNvPr id="28" name="Rectángulo redondeado 27"/>
          <p:cNvSpPr/>
          <p:nvPr/>
        </p:nvSpPr>
        <p:spPr>
          <a:xfrm>
            <a:off x="3180946" y="4431580"/>
            <a:ext cx="5494742" cy="871771"/>
          </a:xfrm>
          <a:prstGeom prst="roundRect">
            <a:avLst>
              <a:gd name="adj" fmla="val 8543"/>
            </a:avLst>
          </a:prstGeom>
          <a:solidFill>
            <a:srgbClr val="FFD7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FF7828"/>
              </a:buClr>
            </a:pPr>
            <a:r>
              <a:rPr lang="es-ES" sz="1400" dirty="0">
                <a:solidFill>
                  <a:schemeClr val="tx1"/>
                </a:solidFill>
                <a:latin typeface="Calibri" panose="020F0502020204030204" pitchFamily="34" charset="0"/>
                <a:cs typeface="Calibri" panose="020F0502020204030204" pitchFamily="34" charset="0"/>
              </a:rPr>
              <a:t>Se establecen procesos para cada etapa de operación, desde el diseño y desarrollo de productos hasta la producción, distribución y servicio postventa. Cada proceso tendría entradas, salidas, criterios de aceptación, métodos para monitorear y medición.</a:t>
            </a:r>
            <a:endParaRPr lang="es-PE" sz="1400" dirty="0">
              <a:solidFill>
                <a:schemeClr val="tx1"/>
              </a:solidFill>
              <a:latin typeface="Calibri" panose="020F0502020204030204" pitchFamily="34" charset="0"/>
              <a:ea typeface="Calibri" charset="0"/>
              <a:cs typeface="Calibri" panose="020F0502020204030204" pitchFamily="34" charset="0"/>
            </a:endParaRPr>
          </a:p>
        </p:txBody>
      </p:sp>
      <p:sp>
        <p:nvSpPr>
          <p:cNvPr id="12"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
        <p:nvSpPr>
          <p:cNvPr id="13" name="CuadroTexto 12">
            <a:extLst>
              <a:ext uri="{FF2B5EF4-FFF2-40B4-BE49-F238E27FC236}">
                <a16:creationId xmlns:a16="http://schemas.microsoft.com/office/drawing/2014/main" id="{97BD8FE7-E32F-4063-A7B2-4D57BA69A418}"/>
              </a:ext>
            </a:extLst>
          </p:cNvPr>
          <p:cNvSpPr txBox="1"/>
          <p:nvPr/>
        </p:nvSpPr>
        <p:spPr>
          <a:xfrm>
            <a:off x="463852" y="643025"/>
            <a:ext cx="8172450" cy="338554"/>
          </a:xfrm>
          <a:prstGeom prst="rect">
            <a:avLst/>
          </a:prstGeom>
          <a:noFill/>
        </p:spPr>
        <p:txBody>
          <a:bodyPr wrap="square" rtlCol="0">
            <a:spAutoFit/>
          </a:bodyPr>
          <a:lstStyle/>
          <a:p>
            <a:r>
              <a:rPr lang="es-ES" sz="1600" b="1" dirty="0">
                <a:latin typeface="Calibri" panose="020F0502020204030204" pitchFamily="34" charset="0"/>
                <a:cs typeface="Calibri" panose="020F0502020204030204" pitchFamily="34" charset="0"/>
              </a:rPr>
              <a:t>Ejemplo:</a:t>
            </a:r>
            <a:endParaRPr lang="es-P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39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object 7"/>
          <p:cNvSpPr txBox="1"/>
          <p:nvPr/>
        </p:nvSpPr>
        <p:spPr>
          <a:xfrm>
            <a:off x="1282298" y="918372"/>
            <a:ext cx="5521727" cy="1077218"/>
          </a:xfrm>
          <a:prstGeom prst="rect">
            <a:avLst/>
          </a:prstGeom>
        </p:spPr>
        <p:txBody>
          <a:bodyPr vert="horz" wrap="square" lIns="0" tIns="0" rIns="0" bIns="0" rtlCol="0">
            <a:spAutoFit/>
          </a:bodyPr>
          <a:lstStyle/>
          <a:p>
            <a:pPr marL="11725">
              <a:buSzPct val="100000"/>
              <a:tabLst>
                <a:tab pos="121285" algn="l"/>
              </a:tabLst>
            </a:pPr>
            <a:r>
              <a:rPr lang="es-ES_tradnl" sz="1400" spc="-10" dirty="0">
                <a:latin typeface="Calibri" charset="0"/>
                <a:ea typeface="Calibri" charset="0"/>
                <a:cs typeface="Calibri" charset="0"/>
              </a:rPr>
              <a:t>Explicar que es ISO</a:t>
            </a:r>
          </a:p>
          <a:p>
            <a:pPr marL="11725">
              <a:buSzPct val="100000"/>
              <a:tabLst>
                <a:tab pos="121285" algn="l"/>
              </a:tabLst>
            </a:pPr>
            <a:endParaRPr lang="es-ES_tradnl" sz="1400" spc="-10" dirty="0">
              <a:latin typeface="Calibri" charset="0"/>
              <a:ea typeface="Calibri" charset="0"/>
              <a:cs typeface="Calibri" charset="0"/>
            </a:endParaRPr>
          </a:p>
          <a:p>
            <a:pPr marL="11725">
              <a:buSzPct val="100000"/>
              <a:tabLst>
                <a:tab pos="121285" algn="l"/>
              </a:tabLst>
            </a:pPr>
            <a:r>
              <a:rPr lang="es-ES_tradnl" sz="1400" spc="-10" dirty="0">
                <a:latin typeface="Calibri" charset="0"/>
                <a:ea typeface="Calibri" charset="0"/>
                <a:cs typeface="Calibri" charset="0"/>
              </a:rPr>
              <a:t>Conocer las etapas para el desarrollo de estándares</a:t>
            </a:r>
          </a:p>
          <a:p>
            <a:pPr marL="11725">
              <a:buSzPct val="100000"/>
              <a:tabLst>
                <a:tab pos="121285" algn="l"/>
              </a:tabLst>
            </a:pPr>
            <a:endParaRPr lang="es-ES_tradnl" sz="1400" spc="-10" dirty="0">
              <a:latin typeface="Calibri" charset="0"/>
              <a:ea typeface="Calibri" charset="0"/>
              <a:cs typeface="Calibri" charset="0"/>
            </a:endParaRPr>
          </a:p>
          <a:p>
            <a:pPr marL="11725">
              <a:buSzPct val="100000"/>
              <a:tabLst>
                <a:tab pos="121285" algn="l"/>
              </a:tabLst>
            </a:pPr>
            <a:r>
              <a:rPr lang="es-ES_tradnl" sz="1400" spc="-10" dirty="0">
                <a:latin typeface="Calibri" charset="0"/>
                <a:ea typeface="Calibri" charset="0"/>
                <a:cs typeface="Calibri" charset="0"/>
              </a:rPr>
              <a:t>Reconocer y precisar cuales son los requisitos de la norma ISO 9001:2015</a:t>
            </a:r>
          </a:p>
        </p:txBody>
      </p:sp>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Rectángulo 8"/>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5" name="Imagen 14"/>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6660" y="3050921"/>
            <a:ext cx="1689027" cy="2183068"/>
          </a:xfrm>
          <a:prstGeom prst="rect">
            <a:avLst/>
          </a:prstGeom>
        </p:spPr>
      </p:pic>
      <p:pic>
        <p:nvPicPr>
          <p:cNvPr id="16" name="Imagen 15"/>
          <p:cNvPicPr>
            <a:picLocks noChangeAspect="1"/>
          </p:cNvPicPr>
          <p:nvPr/>
        </p:nvPicPr>
        <p:blipFill>
          <a:blip r:embed="rId4"/>
          <a:stretch>
            <a:fillRect/>
          </a:stretch>
        </p:blipFill>
        <p:spPr>
          <a:xfrm>
            <a:off x="1008063" y="963636"/>
            <a:ext cx="118814" cy="121369"/>
          </a:xfrm>
          <a:prstGeom prst="rect">
            <a:avLst/>
          </a:prstGeom>
        </p:spPr>
      </p:pic>
      <p:pic>
        <p:nvPicPr>
          <p:cNvPr id="19" name="Imagen 18"/>
          <p:cNvPicPr>
            <a:picLocks noChangeAspect="1"/>
          </p:cNvPicPr>
          <p:nvPr/>
        </p:nvPicPr>
        <p:blipFill>
          <a:blip r:embed="rId4"/>
          <a:stretch>
            <a:fillRect/>
          </a:stretch>
        </p:blipFill>
        <p:spPr>
          <a:xfrm>
            <a:off x="1008063" y="1394583"/>
            <a:ext cx="118814" cy="121369"/>
          </a:xfrm>
          <a:prstGeom prst="rect">
            <a:avLst/>
          </a:prstGeom>
        </p:spPr>
      </p:pic>
      <p:pic>
        <p:nvPicPr>
          <p:cNvPr id="10" name="Imagen 9"/>
          <p:cNvPicPr>
            <a:picLocks noChangeAspect="1"/>
          </p:cNvPicPr>
          <p:nvPr/>
        </p:nvPicPr>
        <p:blipFill>
          <a:blip r:embed="rId4"/>
          <a:stretch>
            <a:fillRect/>
          </a:stretch>
        </p:blipFill>
        <p:spPr>
          <a:xfrm>
            <a:off x="1008063" y="1822355"/>
            <a:ext cx="118814" cy="121369"/>
          </a:xfrm>
          <a:prstGeom prst="rect">
            <a:avLst/>
          </a:prstGeom>
        </p:spPr>
      </p:pic>
      <p:sp>
        <p:nvSpPr>
          <p:cNvPr id="11" name="Rectangle 5">
            <a:extLst>
              <a:ext uri="{FF2B5EF4-FFF2-40B4-BE49-F238E27FC236}">
                <a16:creationId xmlns:a16="http://schemas.microsoft.com/office/drawing/2014/main" id="{565109E9-03B8-A44D-92B9-E8F61C452576}"/>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OBJETIVOS </a:t>
            </a:r>
          </a:p>
        </p:txBody>
      </p:sp>
    </p:spTree>
    <p:extLst>
      <p:ext uri="{BB962C8B-B14F-4D97-AF65-F5344CB8AC3E}">
        <p14:creationId xmlns:p14="http://schemas.microsoft.com/office/powerpoint/2010/main" val="97901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927324"/>
            <a:ext cx="8167990" cy="246221"/>
          </a:xfrm>
          <a:prstGeom prst="rect">
            <a:avLst/>
          </a:prstGeom>
        </p:spPr>
        <p:txBody>
          <a:bodyPr vert="horz" wrap="square" lIns="0" tIns="0" rIns="0" bIns="0" rtlCol="0">
            <a:spAutoFit/>
          </a:bodyPr>
          <a:lstStyle/>
          <a:p>
            <a:pPr marL="223838" indent="-212725">
              <a:buSzPct val="100000"/>
              <a:buFont typeface="+mj-lt"/>
              <a:buAutoNum type="arabicPeriod" startAt="5"/>
              <a:tabLst>
                <a:tab pos="120650" algn="l"/>
              </a:tabLst>
            </a:pPr>
            <a:r>
              <a:rPr lang="es-ES_tradnl" sz="1600" b="1" spc="-10" dirty="0">
                <a:solidFill>
                  <a:srgbClr val="92C24E"/>
                </a:solidFill>
                <a:latin typeface="Calibri" charset="0"/>
                <a:ea typeface="Calibri" charset="0"/>
                <a:cs typeface="Calibri" charset="0"/>
              </a:rPr>
              <a:t>LIDERAZGO</a:t>
            </a:r>
            <a:endParaRPr lang="es-ES_tradnl" sz="1600" spc="-10" dirty="0">
              <a:solidFill>
                <a:srgbClr val="92C24E"/>
              </a:solidFill>
              <a:latin typeface="Calibri" charset="0"/>
              <a:ea typeface="Calibri" charset="0"/>
              <a:cs typeface="Calibri" charset="0"/>
            </a:endParaRPr>
          </a:p>
        </p:txBody>
      </p:sp>
      <p:sp>
        <p:nvSpPr>
          <p:cNvPr id="10" name="Rectángulo redondeado 9"/>
          <p:cNvSpPr/>
          <p:nvPr/>
        </p:nvSpPr>
        <p:spPr>
          <a:xfrm>
            <a:off x="503238" y="1354887"/>
            <a:ext cx="2590158" cy="871771"/>
          </a:xfrm>
          <a:prstGeom prst="roundRect">
            <a:avLst>
              <a:gd name="adj" fmla="val 7451"/>
            </a:avLst>
          </a:prstGeom>
          <a:solidFill>
            <a:srgbClr val="92C2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5.1 Compromiso de la dirección</a:t>
            </a:r>
          </a:p>
        </p:txBody>
      </p:sp>
      <p:sp>
        <p:nvSpPr>
          <p:cNvPr id="11" name="Rectángulo redondeado 10"/>
          <p:cNvSpPr/>
          <p:nvPr/>
        </p:nvSpPr>
        <p:spPr>
          <a:xfrm>
            <a:off x="3180946" y="1354887"/>
            <a:ext cx="5494742" cy="871771"/>
          </a:xfrm>
          <a:prstGeom prst="roundRect">
            <a:avLst>
              <a:gd name="adj" fmla="val 8179"/>
            </a:avLst>
          </a:prstGeom>
          <a:solidFill>
            <a:srgbClr val="DDEEC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92C24E"/>
              </a:buClr>
              <a:buFont typeface="Arial" charset="0"/>
              <a:buChar char="•"/>
            </a:pPr>
            <a:r>
              <a:rPr lang="es-PE" sz="1500" dirty="0">
                <a:solidFill>
                  <a:schemeClr val="tx1"/>
                </a:solidFill>
                <a:latin typeface="Calibri" charset="0"/>
                <a:ea typeface="Calibri" charset="0"/>
                <a:cs typeface="Calibri" charset="0"/>
              </a:rPr>
              <a:t>Se requiere que la alta dirección se haga responsable por la eficacia del SGC.</a:t>
            </a:r>
          </a:p>
        </p:txBody>
      </p:sp>
      <p:sp>
        <p:nvSpPr>
          <p:cNvPr id="12" name="Rectángulo redondeado 11"/>
          <p:cNvSpPr/>
          <p:nvPr/>
        </p:nvSpPr>
        <p:spPr>
          <a:xfrm>
            <a:off x="503238" y="2318250"/>
            <a:ext cx="2590158" cy="871771"/>
          </a:xfrm>
          <a:prstGeom prst="roundRect">
            <a:avLst>
              <a:gd name="adj" fmla="val 7086"/>
            </a:avLst>
          </a:prstGeom>
          <a:solidFill>
            <a:srgbClr val="92C2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5.2 Política de la calidad</a:t>
            </a:r>
          </a:p>
        </p:txBody>
      </p:sp>
      <p:sp>
        <p:nvSpPr>
          <p:cNvPr id="13" name="Rectángulo redondeado 12"/>
          <p:cNvSpPr/>
          <p:nvPr/>
        </p:nvSpPr>
        <p:spPr>
          <a:xfrm>
            <a:off x="3180946" y="2318250"/>
            <a:ext cx="5494742" cy="871771"/>
          </a:xfrm>
          <a:prstGeom prst="roundRect">
            <a:avLst>
              <a:gd name="adj" fmla="val 8543"/>
            </a:avLst>
          </a:prstGeom>
          <a:solidFill>
            <a:srgbClr val="DDEEC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92C24E"/>
              </a:buClr>
              <a:buFont typeface="Arial" charset="0"/>
              <a:buChar char="•"/>
            </a:pPr>
            <a:r>
              <a:rPr lang="es-PE" sz="1500" dirty="0">
                <a:solidFill>
                  <a:schemeClr val="tx1"/>
                </a:solidFill>
                <a:latin typeface="Calibri" charset="0"/>
                <a:ea typeface="Calibri" charset="0"/>
                <a:cs typeface="Calibri" charset="0"/>
              </a:rPr>
              <a:t>Establecer una política de calidad y sus objetivos.</a:t>
            </a:r>
          </a:p>
        </p:txBody>
      </p:sp>
      <p:sp>
        <p:nvSpPr>
          <p:cNvPr id="16" name="Rectángulo redondeado 15"/>
          <p:cNvSpPr/>
          <p:nvPr/>
        </p:nvSpPr>
        <p:spPr>
          <a:xfrm>
            <a:off x="503238" y="3281613"/>
            <a:ext cx="2590158" cy="871771"/>
          </a:xfrm>
          <a:prstGeom prst="roundRect">
            <a:avLst>
              <a:gd name="adj" fmla="val 6722"/>
            </a:avLst>
          </a:prstGeom>
          <a:solidFill>
            <a:srgbClr val="92C2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400" b="1" dirty="0">
                <a:latin typeface="Calibri" charset="0"/>
                <a:ea typeface="Calibri" charset="0"/>
                <a:cs typeface="Calibri" charset="0"/>
              </a:rPr>
              <a:t>5.3 Funciones de la organización, responsabilidades </a:t>
            </a:r>
          </a:p>
          <a:p>
            <a:pPr lvl="0"/>
            <a:r>
              <a:rPr lang="es-PE" sz="1400" b="1" dirty="0">
                <a:latin typeface="Calibri" charset="0"/>
                <a:ea typeface="Calibri" charset="0"/>
                <a:cs typeface="Calibri" charset="0"/>
              </a:rPr>
              <a:t>y autoridades</a:t>
            </a:r>
          </a:p>
        </p:txBody>
      </p:sp>
      <p:sp>
        <p:nvSpPr>
          <p:cNvPr id="17" name="Rectángulo redondeado 16"/>
          <p:cNvSpPr/>
          <p:nvPr/>
        </p:nvSpPr>
        <p:spPr>
          <a:xfrm>
            <a:off x="3180946" y="3281613"/>
            <a:ext cx="5494742" cy="871771"/>
          </a:xfrm>
          <a:prstGeom prst="roundRect">
            <a:avLst>
              <a:gd name="adj" fmla="val 8543"/>
            </a:avLst>
          </a:prstGeom>
          <a:solidFill>
            <a:srgbClr val="DDEEC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92C24E"/>
              </a:buClr>
              <a:buFont typeface="Arial" charset="0"/>
              <a:buChar char="•"/>
            </a:pPr>
            <a:r>
              <a:rPr lang="es-PE" sz="1500" dirty="0">
                <a:solidFill>
                  <a:schemeClr val="tx1"/>
                </a:solidFill>
                <a:latin typeface="Calibri" charset="0"/>
                <a:ea typeface="Calibri" charset="0"/>
                <a:cs typeface="Calibri" charset="0"/>
              </a:rPr>
              <a:t>Se describen detalladamente las funciones, responsabilidades y autoridades dentro del SGC,</a:t>
            </a:r>
          </a:p>
        </p:txBody>
      </p:sp>
      <p:sp>
        <p:nvSpPr>
          <p:cNvPr id="1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Tree>
    <p:extLst>
      <p:ext uri="{BB962C8B-B14F-4D97-AF65-F5344CB8AC3E}">
        <p14:creationId xmlns:p14="http://schemas.microsoft.com/office/powerpoint/2010/main" val="553102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503238" y="1177463"/>
            <a:ext cx="2590158" cy="871771"/>
          </a:xfrm>
          <a:prstGeom prst="roundRect">
            <a:avLst>
              <a:gd name="adj" fmla="val 7451"/>
            </a:avLst>
          </a:prstGeom>
          <a:solidFill>
            <a:srgbClr val="92C2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5.1 Compromiso de la dirección</a:t>
            </a:r>
          </a:p>
        </p:txBody>
      </p:sp>
      <p:sp>
        <p:nvSpPr>
          <p:cNvPr id="11" name="Rectángulo redondeado 10"/>
          <p:cNvSpPr/>
          <p:nvPr/>
        </p:nvSpPr>
        <p:spPr>
          <a:xfrm>
            <a:off x="3180946" y="1177463"/>
            <a:ext cx="5494742" cy="871771"/>
          </a:xfrm>
          <a:prstGeom prst="roundRect">
            <a:avLst>
              <a:gd name="adj" fmla="val 8179"/>
            </a:avLst>
          </a:prstGeom>
          <a:solidFill>
            <a:srgbClr val="DDEEC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92C24E"/>
              </a:buClr>
            </a:pPr>
            <a:r>
              <a:rPr lang="es-ES" sz="1400" dirty="0">
                <a:solidFill>
                  <a:schemeClr val="tx1"/>
                </a:solidFill>
                <a:latin typeface="Calibri" panose="020F0502020204030204" pitchFamily="34" charset="0"/>
                <a:cs typeface="Calibri" panose="020F0502020204030204" pitchFamily="34" charset="0"/>
              </a:rPr>
              <a:t>La dirección de la empresa demuestra su compromiso con el sistema de gestión de calidad y exhorta al resto de áreas para que se comprometan y alineen también (Combatir la resistencia al cambio)</a:t>
            </a:r>
            <a:endParaRPr lang="es-PE" sz="1400" dirty="0">
              <a:solidFill>
                <a:schemeClr val="tx1"/>
              </a:solidFill>
              <a:latin typeface="Calibri" panose="020F0502020204030204" pitchFamily="34" charset="0"/>
              <a:ea typeface="Calibri" charset="0"/>
              <a:cs typeface="Calibri" panose="020F0502020204030204" pitchFamily="34" charset="0"/>
            </a:endParaRPr>
          </a:p>
        </p:txBody>
      </p:sp>
      <p:sp>
        <p:nvSpPr>
          <p:cNvPr id="12" name="Rectángulo redondeado 11"/>
          <p:cNvSpPr/>
          <p:nvPr/>
        </p:nvSpPr>
        <p:spPr>
          <a:xfrm>
            <a:off x="503238" y="2140826"/>
            <a:ext cx="2590158" cy="871771"/>
          </a:xfrm>
          <a:prstGeom prst="roundRect">
            <a:avLst>
              <a:gd name="adj" fmla="val 7086"/>
            </a:avLst>
          </a:prstGeom>
          <a:solidFill>
            <a:srgbClr val="92C2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5.2 Política de la calidad</a:t>
            </a:r>
          </a:p>
        </p:txBody>
      </p:sp>
      <p:sp>
        <p:nvSpPr>
          <p:cNvPr id="13" name="Rectángulo redondeado 12"/>
          <p:cNvSpPr/>
          <p:nvPr/>
        </p:nvSpPr>
        <p:spPr>
          <a:xfrm>
            <a:off x="3180946" y="2140826"/>
            <a:ext cx="5494742" cy="871771"/>
          </a:xfrm>
          <a:prstGeom prst="roundRect">
            <a:avLst>
              <a:gd name="adj" fmla="val 8543"/>
            </a:avLst>
          </a:prstGeom>
          <a:solidFill>
            <a:srgbClr val="DDEEC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92C24E"/>
              </a:buClr>
            </a:pPr>
            <a:r>
              <a:rPr lang="es-PE" sz="1500" dirty="0">
                <a:solidFill>
                  <a:schemeClr val="tx1"/>
                </a:solidFill>
                <a:latin typeface="Calibri" charset="0"/>
                <a:ea typeface="Calibri" charset="0"/>
                <a:cs typeface="Calibri" charset="0"/>
              </a:rPr>
              <a:t>Se elabora una política de calidad y se definen objetivo alcanzables y medibles.</a:t>
            </a:r>
          </a:p>
        </p:txBody>
      </p:sp>
      <p:sp>
        <p:nvSpPr>
          <p:cNvPr id="16" name="Rectángulo redondeado 15"/>
          <p:cNvSpPr/>
          <p:nvPr/>
        </p:nvSpPr>
        <p:spPr>
          <a:xfrm>
            <a:off x="503238" y="3104189"/>
            <a:ext cx="2590158" cy="2055947"/>
          </a:xfrm>
          <a:prstGeom prst="roundRect">
            <a:avLst>
              <a:gd name="adj" fmla="val 6722"/>
            </a:avLst>
          </a:prstGeom>
          <a:solidFill>
            <a:srgbClr val="92C2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400" b="1" dirty="0">
                <a:latin typeface="Calibri" charset="0"/>
                <a:ea typeface="Calibri" charset="0"/>
                <a:cs typeface="Calibri" charset="0"/>
              </a:rPr>
              <a:t>5.3 Funciones de la organización, responsabilidades </a:t>
            </a:r>
          </a:p>
          <a:p>
            <a:pPr lvl="0"/>
            <a:r>
              <a:rPr lang="es-PE" sz="1400" b="1" dirty="0">
                <a:latin typeface="Calibri" charset="0"/>
                <a:ea typeface="Calibri" charset="0"/>
                <a:cs typeface="Calibri" charset="0"/>
              </a:rPr>
              <a:t>y autoridades</a:t>
            </a:r>
          </a:p>
        </p:txBody>
      </p:sp>
      <p:sp>
        <p:nvSpPr>
          <p:cNvPr id="17" name="Rectángulo redondeado 16"/>
          <p:cNvSpPr/>
          <p:nvPr/>
        </p:nvSpPr>
        <p:spPr>
          <a:xfrm>
            <a:off x="3180946" y="3104189"/>
            <a:ext cx="5494742" cy="2055947"/>
          </a:xfrm>
          <a:prstGeom prst="roundRect">
            <a:avLst>
              <a:gd name="adj" fmla="val 8543"/>
            </a:avLst>
          </a:prstGeom>
          <a:solidFill>
            <a:srgbClr val="DDEEC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ES" sz="1400" b="1" dirty="0">
                <a:solidFill>
                  <a:schemeClr val="tx1"/>
                </a:solidFill>
                <a:latin typeface="Calibri" panose="020F0502020204030204" pitchFamily="34" charset="0"/>
                <a:cs typeface="Calibri" panose="020F0502020204030204" pitchFamily="34" charset="0"/>
              </a:rPr>
              <a:t>Dirección</a:t>
            </a:r>
            <a:r>
              <a:rPr lang="es-ES" sz="1400" dirty="0">
                <a:solidFill>
                  <a:schemeClr val="tx1"/>
                </a:solidFill>
                <a:latin typeface="Calibri" panose="020F0502020204030204" pitchFamily="34" charset="0"/>
                <a:cs typeface="Calibri" panose="020F0502020204030204" pitchFamily="34" charset="0"/>
              </a:rPr>
              <a:t>: Establecer la política de calidad, asegurar que el sistema de gestión de calidad se integra en los procesos de negocio de la organización, y promover la mejora continua.</a:t>
            </a:r>
          </a:p>
          <a:p>
            <a:r>
              <a:rPr lang="es-ES" sz="1400" b="1" dirty="0">
                <a:solidFill>
                  <a:schemeClr val="tx1"/>
                </a:solidFill>
                <a:latin typeface="Calibri" panose="020F0502020204030204" pitchFamily="34" charset="0"/>
                <a:cs typeface="Calibri" panose="020F0502020204030204" pitchFamily="34" charset="0"/>
              </a:rPr>
              <a:t>Gerentes</a:t>
            </a:r>
            <a:r>
              <a:rPr lang="es-ES" sz="1400" dirty="0">
                <a:solidFill>
                  <a:schemeClr val="tx1"/>
                </a:solidFill>
                <a:latin typeface="Calibri" panose="020F0502020204030204" pitchFamily="34" charset="0"/>
                <a:cs typeface="Calibri" panose="020F0502020204030204" pitchFamily="34" charset="0"/>
              </a:rPr>
              <a:t>: Implementar la política de calidad en sus respectivas áreas, asegurar que los procesos se llevan a cabo según lo planeado, y reportar el desempeño del sistema de gestión de calidad a la dirección.</a:t>
            </a:r>
          </a:p>
          <a:p>
            <a:r>
              <a:rPr lang="es-ES" sz="1400" b="1" dirty="0">
                <a:solidFill>
                  <a:schemeClr val="tx1"/>
                </a:solidFill>
                <a:latin typeface="Calibri" panose="020F0502020204030204" pitchFamily="34" charset="0"/>
                <a:cs typeface="Calibri" panose="020F0502020204030204" pitchFamily="34" charset="0"/>
              </a:rPr>
              <a:t>Empleados</a:t>
            </a:r>
            <a:r>
              <a:rPr lang="es-ES" sz="1400" dirty="0">
                <a:solidFill>
                  <a:schemeClr val="tx1"/>
                </a:solidFill>
                <a:latin typeface="Calibri" panose="020F0502020204030204" pitchFamily="34" charset="0"/>
                <a:cs typeface="Calibri" panose="020F0502020204030204" pitchFamily="34" charset="0"/>
              </a:rPr>
              <a:t>: Conocer y entender la política de calidad, seguir los procedimientos y instrucciones de trabajo, y reportar cualquier problema o sugerencia de mejora.</a:t>
            </a:r>
          </a:p>
        </p:txBody>
      </p:sp>
      <p:sp>
        <p:nvSpPr>
          <p:cNvPr id="1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
        <p:nvSpPr>
          <p:cNvPr id="14" name="CuadroTexto 13">
            <a:extLst>
              <a:ext uri="{FF2B5EF4-FFF2-40B4-BE49-F238E27FC236}">
                <a16:creationId xmlns:a16="http://schemas.microsoft.com/office/drawing/2014/main" id="{7AB3A222-C44B-4C98-BDDF-94F4526D034C}"/>
              </a:ext>
            </a:extLst>
          </p:cNvPr>
          <p:cNvSpPr txBox="1"/>
          <p:nvPr/>
        </p:nvSpPr>
        <p:spPr>
          <a:xfrm>
            <a:off x="485775" y="766136"/>
            <a:ext cx="8172450" cy="338554"/>
          </a:xfrm>
          <a:prstGeom prst="rect">
            <a:avLst/>
          </a:prstGeom>
          <a:noFill/>
        </p:spPr>
        <p:txBody>
          <a:bodyPr wrap="square" rtlCol="0">
            <a:spAutoFit/>
          </a:bodyPr>
          <a:lstStyle/>
          <a:p>
            <a:r>
              <a:rPr lang="es-ES" sz="1600" b="1" dirty="0">
                <a:latin typeface="Calibri" panose="020F0502020204030204" pitchFamily="34" charset="0"/>
                <a:cs typeface="Calibri" panose="020F0502020204030204" pitchFamily="34" charset="0"/>
              </a:rPr>
              <a:t>Ejemplo:</a:t>
            </a:r>
            <a:endParaRPr lang="es-P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6198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
        <p:nvSpPr>
          <p:cNvPr id="14" name="CuadroTexto 13">
            <a:extLst>
              <a:ext uri="{FF2B5EF4-FFF2-40B4-BE49-F238E27FC236}">
                <a16:creationId xmlns:a16="http://schemas.microsoft.com/office/drawing/2014/main" id="{7AB3A222-C44B-4C98-BDDF-94F4526D034C}"/>
              </a:ext>
            </a:extLst>
          </p:cNvPr>
          <p:cNvSpPr txBox="1"/>
          <p:nvPr/>
        </p:nvSpPr>
        <p:spPr>
          <a:xfrm>
            <a:off x="292219" y="1334006"/>
            <a:ext cx="4670188" cy="3046988"/>
          </a:xfrm>
          <a:prstGeom prst="rect">
            <a:avLst/>
          </a:prstGeom>
          <a:noFill/>
        </p:spPr>
        <p:txBody>
          <a:bodyPr wrap="square" rtlCol="0">
            <a:spAutoFit/>
          </a:bodyPr>
          <a:lstStyle/>
          <a:p>
            <a:pPr algn="just"/>
            <a:r>
              <a:rPr lang="es-ES" sz="1600" b="1" dirty="0">
                <a:latin typeface="Calibri" panose="020F0502020204030204" pitchFamily="34" charset="0"/>
                <a:cs typeface="Calibri" panose="020F0502020204030204" pitchFamily="34" charset="0"/>
              </a:rPr>
              <a:t>¿Qué es una política de Calidad?</a:t>
            </a:r>
          </a:p>
          <a:p>
            <a:pPr algn="just"/>
            <a:endParaRPr lang="es-ES" sz="1600" b="1" dirty="0">
              <a:latin typeface="Calibri" panose="020F0502020204030204" pitchFamily="34" charset="0"/>
              <a:cs typeface="Calibri" panose="020F0502020204030204" pitchFamily="34" charset="0"/>
            </a:endParaRPr>
          </a:p>
          <a:p>
            <a:pPr algn="just" fontAlgn="auto"/>
            <a:r>
              <a:rPr lang="es-ES" sz="1600" dirty="0">
                <a:latin typeface="Calibri" panose="020F0502020204030204" pitchFamily="34" charset="0"/>
                <a:cs typeface="Calibri" panose="020F0502020204030204" pitchFamily="34" charset="0"/>
              </a:rPr>
              <a:t>Es una declaración que refleja el compromiso de una organización con la calidad. Su propósito es alinear los objetivos organizacionales con la dirección estratégica para cumplir de forma eficaz los requisitos normativos y lograr la mejora continua. </a:t>
            </a:r>
          </a:p>
          <a:p>
            <a:pPr algn="just" fontAlgn="auto"/>
            <a:endParaRPr lang="es-ES" sz="1600" dirty="0">
              <a:latin typeface="Calibri" panose="020F0502020204030204" pitchFamily="34" charset="0"/>
              <a:cs typeface="Calibri" panose="020F0502020204030204" pitchFamily="34" charset="0"/>
            </a:endParaRPr>
          </a:p>
          <a:p>
            <a:pPr algn="just" fontAlgn="auto"/>
            <a:r>
              <a:rPr lang="es-ES" sz="1600" dirty="0">
                <a:latin typeface="Calibri" panose="020F0502020204030204" pitchFamily="34" charset="0"/>
                <a:cs typeface="Calibri" panose="020F0502020204030204" pitchFamily="34" charset="0"/>
              </a:rPr>
              <a:t>Por otro lado, ayuda a la organización a orientar y dirigir mejor sus esfuerzos, facilitando que todo el personal colabore y trabaje en busca de un mismo objetivo, “la satisfacción del cliente”.</a:t>
            </a:r>
            <a:endParaRPr lang="es-PE" sz="1600" dirty="0">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C02DA97A-592A-4EE7-B684-16A25A19D33D}"/>
              </a:ext>
            </a:extLst>
          </p:cNvPr>
          <p:cNvPicPr>
            <a:picLocks noChangeAspect="1"/>
          </p:cNvPicPr>
          <p:nvPr/>
        </p:nvPicPr>
        <p:blipFill>
          <a:blip r:embed="rId3"/>
          <a:stretch>
            <a:fillRect/>
          </a:stretch>
        </p:blipFill>
        <p:spPr>
          <a:xfrm>
            <a:off x="5234882" y="993259"/>
            <a:ext cx="3786288" cy="3728482"/>
          </a:xfrm>
          <a:prstGeom prst="rect">
            <a:avLst/>
          </a:prstGeom>
        </p:spPr>
      </p:pic>
    </p:spTree>
    <p:extLst>
      <p:ext uri="{BB962C8B-B14F-4D97-AF65-F5344CB8AC3E}">
        <p14:creationId xmlns:p14="http://schemas.microsoft.com/office/powerpoint/2010/main" val="1885994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
        <p:nvSpPr>
          <p:cNvPr id="14" name="CuadroTexto 13">
            <a:extLst>
              <a:ext uri="{FF2B5EF4-FFF2-40B4-BE49-F238E27FC236}">
                <a16:creationId xmlns:a16="http://schemas.microsoft.com/office/drawing/2014/main" id="{7AB3A222-C44B-4C98-BDDF-94F4526D034C}"/>
              </a:ext>
            </a:extLst>
          </p:cNvPr>
          <p:cNvSpPr txBox="1"/>
          <p:nvPr/>
        </p:nvSpPr>
        <p:spPr>
          <a:xfrm>
            <a:off x="311245" y="684250"/>
            <a:ext cx="4670188" cy="4524315"/>
          </a:xfrm>
          <a:prstGeom prst="rect">
            <a:avLst/>
          </a:prstGeom>
          <a:noFill/>
        </p:spPr>
        <p:txBody>
          <a:bodyPr wrap="square" rtlCol="0">
            <a:spAutoFit/>
          </a:bodyPr>
          <a:lstStyle/>
          <a:p>
            <a:r>
              <a:rPr lang="es-ES" sz="1600" b="1" dirty="0">
                <a:latin typeface="Calibri" panose="020F0502020204030204" pitchFamily="34" charset="0"/>
                <a:cs typeface="Calibri" panose="020F0502020204030204" pitchFamily="34" charset="0"/>
              </a:rPr>
              <a:t>¿Cómo establecer una política de Calidad?</a:t>
            </a:r>
          </a:p>
          <a:p>
            <a:endParaRPr lang="es-ES" sz="1600" b="1" dirty="0">
              <a:latin typeface="Calibri" panose="020F0502020204030204" pitchFamily="34" charset="0"/>
              <a:cs typeface="Calibri" panose="020F0502020204030204" pitchFamily="34" charset="0"/>
            </a:endParaRPr>
          </a:p>
          <a:p>
            <a:pPr fontAlgn="auto"/>
            <a:r>
              <a:rPr lang="es-ES" sz="1600" dirty="0">
                <a:latin typeface="Calibri" panose="020F0502020204030204" pitchFamily="34" charset="0"/>
                <a:cs typeface="Calibri" panose="020F0502020204030204" pitchFamily="34" charset="0"/>
              </a:rPr>
              <a:t>Para elaborar una buena </a:t>
            </a:r>
            <a:r>
              <a:rPr lang="es-ES" sz="1600" b="1" dirty="0">
                <a:latin typeface="Calibri" panose="020F0502020204030204" pitchFamily="34" charset="0"/>
                <a:cs typeface="Calibri" panose="020F0502020204030204" pitchFamily="34" charset="0"/>
              </a:rPr>
              <a:t>Política de Calidad</a:t>
            </a:r>
            <a:r>
              <a:rPr lang="es-ES" sz="1600" dirty="0">
                <a:latin typeface="Calibri" panose="020F0502020204030204" pitchFamily="34" charset="0"/>
                <a:cs typeface="Calibri" panose="020F0502020204030204" pitchFamily="34" charset="0"/>
              </a:rPr>
              <a:t> se deben contestar estas preguntas:</a:t>
            </a:r>
          </a:p>
          <a:p>
            <a:pPr fontAlgn="auto"/>
            <a:endParaRPr lang="es-ES" sz="1600" dirty="0">
              <a:solidFill>
                <a:srgbClr val="0070C0"/>
              </a:solidFill>
              <a:latin typeface="Calibri" panose="020F0502020204030204" pitchFamily="34" charset="0"/>
              <a:cs typeface="Calibri" panose="020F0502020204030204" pitchFamily="34" charset="0"/>
            </a:endParaRP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 ¿Qué hacemos?</a:t>
            </a: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¿Cuáles son nuestros productos o servicios?</a:t>
            </a: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¿Quién es nuestro cliente ideal?</a:t>
            </a: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¿Cuáles son las necesidades de los clientes?</a:t>
            </a: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¿Qué nos diferencia de nuestra competencia?</a:t>
            </a: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¿Qué es lo que más nos ilusiona del futuro de la empresa?</a:t>
            </a:r>
          </a:p>
          <a:p>
            <a:pPr marL="285750" indent="-285750" fontAlgn="auto">
              <a:buFont typeface="Arial" panose="020B0604020202020204" pitchFamily="34" charset="0"/>
              <a:buChar char="•"/>
            </a:pPr>
            <a:endParaRPr lang="es-ES" sz="1600" dirty="0">
              <a:latin typeface="Calibri" panose="020F0502020204030204" pitchFamily="34" charset="0"/>
              <a:cs typeface="Calibri" panose="020F0502020204030204" pitchFamily="34" charset="0"/>
            </a:endParaRPr>
          </a:p>
          <a:p>
            <a:pPr fontAlgn="auto"/>
            <a:r>
              <a:rPr lang="es-ES" sz="1600" dirty="0">
                <a:latin typeface="Calibri" panose="020F0502020204030204" pitchFamily="34" charset="0"/>
                <a:cs typeface="Calibri" panose="020F0502020204030204" pitchFamily="34" charset="0"/>
              </a:rPr>
              <a:t>La política de calidad debe “proporcionar un marco de referencia” para el establecimiento de los objetivos de calidad. Es decir que estos se establecen teniendo en cuenta la política de calidad.</a:t>
            </a:r>
          </a:p>
          <a:p>
            <a:endParaRPr lang="es-PE" sz="1600" dirty="0">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C02DA97A-592A-4EE7-B684-16A25A19D33D}"/>
              </a:ext>
            </a:extLst>
          </p:cNvPr>
          <p:cNvPicPr>
            <a:picLocks noChangeAspect="1"/>
          </p:cNvPicPr>
          <p:nvPr/>
        </p:nvPicPr>
        <p:blipFill>
          <a:blip r:embed="rId3"/>
          <a:stretch>
            <a:fillRect/>
          </a:stretch>
        </p:blipFill>
        <p:spPr>
          <a:xfrm>
            <a:off x="5234882" y="993259"/>
            <a:ext cx="3786288" cy="3728482"/>
          </a:xfrm>
          <a:prstGeom prst="rect">
            <a:avLst/>
          </a:prstGeom>
        </p:spPr>
      </p:pic>
    </p:spTree>
    <p:extLst>
      <p:ext uri="{BB962C8B-B14F-4D97-AF65-F5344CB8AC3E}">
        <p14:creationId xmlns:p14="http://schemas.microsoft.com/office/powerpoint/2010/main" val="2976049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7AB3A222-C44B-4C98-BDDF-94F4526D034C}"/>
              </a:ext>
            </a:extLst>
          </p:cNvPr>
          <p:cNvSpPr txBox="1"/>
          <p:nvPr/>
        </p:nvSpPr>
        <p:spPr>
          <a:xfrm>
            <a:off x="485775" y="318343"/>
            <a:ext cx="8172450" cy="5293757"/>
          </a:xfrm>
          <a:prstGeom prst="rect">
            <a:avLst/>
          </a:prstGeom>
          <a:noFill/>
        </p:spPr>
        <p:txBody>
          <a:bodyPr wrap="square" rtlCol="0">
            <a:spAutoFit/>
          </a:bodyPr>
          <a:lstStyle/>
          <a:p>
            <a:r>
              <a:rPr lang="es-ES" sz="1600" b="1" dirty="0">
                <a:latin typeface="Calibri" panose="020F0502020204030204" pitchFamily="34" charset="0"/>
                <a:cs typeface="Calibri" panose="020F0502020204030204" pitchFamily="34" charset="0"/>
              </a:rPr>
              <a:t>Ejemplo 1  – Política de Calidad: Empresa de Desarrollo de Software</a:t>
            </a:r>
          </a:p>
          <a:p>
            <a:endParaRPr lang="es-ES" sz="1600" b="1" dirty="0">
              <a:latin typeface="Calibri" panose="020F0502020204030204" pitchFamily="34" charset="0"/>
              <a:cs typeface="Calibri" panose="020F0502020204030204" pitchFamily="34" charset="0"/>
            </a:endParaRPr>
          </a:p>
          <a:p>
            <a:pPr marL="285750" indent="-285750" fontAlgn="auto">
              <a:buFont typeface="Arial" panose="020B0604020202020204" pitchFamily="34" charset="0"/>
              <a:buChar char="•"/>
            </a:pPr>
            <a:r>
              <a:rPr lang="es-ES" sz="1600" dirty="0">
                <a:latin typeface="Calibri" panose="020F0502020204030204" pitchFamily="34" charset="0"/>
                <a:cs typeface="Calibri" panose="020F0502020204030204" pitchFamily="34" charset="0"/>
              </a:rPr>
              <a:t> </a:t>
            </a:r>
            <a:r>
              <a:rPr lang="es-ES" sz="1600" b="1" dirty="0">
                <a:solidFill>
                  <a:srgbClr val="0070C0"/>
                </a:solidFill>
                <a:latin typeface="Calibri" panose="020F0502020204030204" pitchFamily="34" charset="0"/>
                <a:cs typeface="Calibri" panose="020F0502020204030204" pitchFamily="34" charset="0"/>
              </a:rPr>
              <a:t>¿Qué hacemos? Y ¿Cuáles son nuestros productos o servicios?</a:t>
            </a:r>
          </a:p>
          <a:p>
            <a:pPr lvl="1" fontAlgn="auto"/>
            <a:r>
              <a:rPr lang="es-ES" sz="1400" dirty="0">
                <a:latin typeface="Calibri" panose="020F0502020204030204" pitchFamily="34" charset="0"/>
                <a:cs typeface="Calibri" panose="020F0502020204030204" pitchFamily="34" charset="0"/>
              </a:rPr>
              <a:t>En nuestra organización, nos especializamos en la producción y venta de productos de software de alta calidad. </a:t>
            </a: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¿Quién es nuestro cliente ideal?</a:t>
            </a:r>
          </a:p>
          <a:p>
            <a:pPr lvl="1" fontAlgn="auto"/>
            <a:r>
              <a:rPr lang="es-ES" sz="1400" dirty="0">
                <a:latin typeface="Calibri" panose="020F0502020204030204" pitchFamily="34" charset="0"/>
                <a:cs typeface="Calibri" panose="020F0502020204030204" pitchFamily="34" charset="0"/>
              </a:rPr>
              <a:t>Nuestro cliente ideal es cualquier empresa que busque soluciones de software eficientes y efectivas para mejorar sus operaciones diarias. </a:t>
            </a: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¿Cuáles son las necesidades de los clientes?</a:t>
            </a:r>
          </a:p>
          <a:p>
            <a:pPr lvl="1" fontAlgn="auto"/>
            <a:r>
              <a:rPr lang="es-ES" sz="1400" dirty="0">
                <a:latin typeface="Calibri" panose="020F0502020204030204" pitchFamily="34" charset="0"/>
                <a:cs typeface="Calibri" panose="020F0502020204030204" pitchFamily="34" charset="0"/>
              </a:rPr>
              <a:t>Nos esforzamos por entender y satisfacer las necesidades de nuestros clientes proporcionando soluciones de software personalizadas que les ayuden a alcanzar sus objetivos de negocio.</a:t>
            </a:r>
            <a:endParaRPr lang="es-ES" sz="1400" b="1" dirty="0">
              <a:solidFill>
                <a:srgbClr val="0070C0"/>
              </a:solidFill>
              <a:latin typeface="Calibri" panose="020F0502020204030204" pitchFamily="34" charset="0"/>
              <a:cs typeface="Calibri" panose="020F0502020204030204" pitchFamily="34" charset="0"/>
            </a:endParaRP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¿Qué nos diferencia de nuestra competencia?</a:t>
            </a:r>
          </a:p>
          <a:p>
            <a:pPr lvl="1" fontAlgn="auto"/>
            <a:r>
              <a:rPr lang="es-ES" sz="1400" dirty="0">
                <a:latin typeface="Calibri" panose="020F0502020204030204" pitchFamily="34" charset="0"/>
                <a:cs typeface="Calibri" panose="020F0502020204030204" pitchFamily="34" charset="0"/>
              </a:rPr>
              <a:t>Lo que nos diferencia de nuestra competencia es nuestro compromiso con la innovación y la mejora continua. </a:t>
            </a: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¿Qué es lo que más nos ilusiona del futuro de la empresa?</a:t>
            </a:r>
          </a:p>
          <a:p>
            <a:pPr lvl="1" algn="just" fontAlgn="auto"/>
            <a:r>
              <a:rPr lang="es-ES" sz="1400" dirty="0">
                <a:latin typeface="Calibri" panose="020F0502020204030204" pitchFamily="34" charset="0"/>
                <a:cs typeface="Calibri" panose="020F0502020204030204" pitchFamily="34" charset="0"/>
              </a:rPr>
              <a:t>Estamos emocionados por el futuro de nuestra empresa ya que continuamos expandiendo nuestras ofertas de productos y explorando nuevas oportunidades de mercado.</a:t>
            </a:r>
            <a:endParaRPr lang="es-ES" sz="1400" b="1" dirty="0">
              <a:solidFill>
                <a:srgbClr val="0070C0"/>
              </a:solidFill>
              <a:latin typeface="Calibri" panose="020F0502020204030204" pitchFamily="34" charset="0"/>
              <a:cs typeface="Calibri" panose="020F0502020204030204" pitchFamily="34" charset="0"/>
            </a:endParaRPr>
          </a:p>
          <a:p>
            <a:pPr lvl="1" algn="just" fontAlgn="auto"/>
            <a:r>
              <a:rPr lang="es-ES" sz="1400" dirty="0">
                <a:latin typeface="Calibri" panose="020F0502020204030204" pitchFamily="34" charset="0"/>
                <a:cs typeface="Calibri" panose="020F0502020204030204" pitchFamily="34" charset="0"/>
              </a:rPr>
              <a:t>Nos comprometemos a proporcionar productos y servicios de alta calidad que cumplan con las expectativas de nuestros clientes y superen sus necesidades. Nos esforzamos por mejorar continuamente nuestros procesos y sistemas de gestión de calidad, cumplir con los requisitos legales y reglamentarios aplicables, y mejorar la satisfacción del cliente a través de la aplicación efectiva del sistema.</a:t>
            </a:r>
            <a:endParaRPr lang="es-ES" sz="1400" b="1" dirty="0">
              <a:solidFill>
                <a:srgbClr val="0070C0"/>
              </a:solidFill>
              <a:latin typeface="Calibri" panose="020F0502020204030204" pitchFamily="34" charset="0"/>
              <a:cs typeface="Calibri" panose="020F0502020204030204" pitchFamily="34" charset="0"/>
            </a:endParaRPr>
          </a:p>
          <a:p>
            <a:pPr marL="285750" indent="-285750" fontAlgn="auto">
              <a:buFont typeface="Arial" panose="020B0604020202020204" pitchFamily="34" charset="0"/>
              <a:buChar char="•"/>
            </a:pPr>
            <a:endParaRPr lang="es-E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0983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7AB3A222-C44B-4C98-BDDF-94F4526D034C}"/>
              </a:ext>
            </a:extLst>
          </p:cNvPr>
          <p:cNvSpPr txBox="1"/>
          <p:nvPr/>
        </p:nvSpPr>
        <p:spPr>
          <a:xfrm>
            <a:off x="485775" y="318343"/>
            <a:ext cx="8172450" cy="3046988"/>
          </a:xfrm>
          <a:prstGeom prst="rect">
            <a:avLst/>
          </a:prstGeom>
          <a:noFill/>
        </p:spPr>
        <p:txBody>
          <a:bodyPr wrap="square" rtlCol="0">
            <a:spAutoFit/>
          </a:bodyPr>
          <a:lstStyle/>
          <a:p>
            <a:r>
              <a:rPr lang="es-ES" sz="1600" b="1" dirty="0">
                <a:latin typeface="Calibri" panose="020F0502020204030204" pitchFamily="34" charset="0"/>
                <a:cs typeface="Calibri" panose="020F0502020204030204" pitchFamily="34" charset="0"/>
              </a:rPr>
              <a:t>Ejemplo 1 - Objetivos de Calidad:</a:t>
            </a:r>
          </a:p>
          <a:p>
            <a:endParaRPr lang="es-E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Satisfacción del cliente:</a:t>
            </a:r>
            <a:r>
              <a:rPr lang="es-ES" sz="1600" dirty="0">
                <a:solidFill>
                  <a:srgbClr val="0070C0"/>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Mejorar la satisfacción del cliente en un 10% al final del año fiscal mediante la entrega de productos y servicios que cumplan con los requisitos y expectativas del cliente.</a:t>
            </a:r>
          </a:p>
          <a:p>
            <a:pPr marL="285750" indent="-285750">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Innovación</a:t>
            </a:r>
            <a:r>
              <a:rPr lang="es-ES" sz="1600" b="1" dirty="0">
                <a:latin typeface="Calibri" panose="020F0502020204030204" pitchFamily="34" charset="0"/>
                <a:cs typeface="Calibri" panose="020F0502020204030204" pitchFamily="34" charset="0"/>
              </a:rPr>
              <a:t>:</a:t>
            </a:r>
            <a:r>
              <a:rPr lang="es-ES" sz="1600" dirty="0">
                <a:latin typeface="Calibri" panose="020F0502020204030204" pitchFamily="34" charset="0"/>
                <a:cs typeface="Calibri" panose="020F0502020204030204" pitchFamily="34" charset="0"/>
              </a:rPr>
              <a:t> Lanzar al menos dos nuevos productos o mejoras de productos al año para mantenernos a la vanguardia de las tendencias tecnológicas y satisfacer las necesidades cambiantes de nuestros clientes.</a:t>
            </a:r>
          </a:p>
          <a:p>
            <a:pPr marL="285750" indent="-285750">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Eficiencia operativa:</a:t>
            </a:r>
            <a:r>
              <a:rPr lang="es-ES" sz="1600" dirty="0">
                <a:solidFill>
                  <a:srgbClr val="0070C0"/>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Reducir los tiempos de ciclo de nuestros procesos de desarrollo de software en un 15% al final del año fiscal para entregar nuestros productos a los clientes de manera más rápida y eficiente.</a:t>
            </a:r>
          </a:p>
          <a:p>
            <a:pPr marL="285750" indent="-285750" fontAlgn="auto">
              <a:buFont typeface="Arial" panose="020B0604020202020204" pitchFamily="34" charset="0"/>
              <a:buChar char="•"/>
            </a:pPr>
            <a:endParaRPr lang="es-ES" sz="1600" dirty="0">
              <a:latin typeface="Calibri" panose="020F0502020204030204" pitchFamily="34" charset="0"/>
              <a:cs typeface="Calibri" panose="020F0502020204030204" pitchFamily="34" charset="0"/>
            </a:endParaRPr>
          </a:p>
        </p:txBody>
      </p:sp>
      <p:pic>
        <p:nvPicPr>
          <p:cNvPr id="2050" name="Picture 2" descr="La Calidad como Objetivo Estratégico de la Organización - UCI">
            <a:extLst>
              <a:ext uri="{FF2B5EF4-FFF2-40B4-BE49-F238E27FC236}">
                <a16:creationId xmlns:a16="http://schemas.microsoft.com/office/drawing/2014/main" id="{0691ADE4-B5E3-42EE-B591-C34665AC0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917" y="3033496"/>
            <a:ext cx="3872836" cy="218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2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7AB3A222-C44B-4C98-BDDF-94F4526D034C}"/>
              </a:ext>
            </a:extLst>
          </p:cNvPr>
          <p:cNvSpPr txBox="1"/>
          <p:nvPr/>
        </p:nvSpPr>
        <p:spPr>
          <a:xfrm>
            <a:off x="485775" y="318343"/>
            <a:ext cx="8172450" cy="4893647"/>
          </a:xfrm>
          <a:prstGeom prst="rect">
            <a:avLst/>
          </a:prstGeom>
          <a:noFill/>
        </p:spPr>
        <p:txBody>
          <a:bodyPr wrap="square" rtlCol="0">
            <a:spAutoFit/>
          </a:bodyPr>
          <a:lstStyle/>
          <a:p>
            <a:r>
              <a:rPr lang="es-ES" sz="1600" b="1" dirty="0">
                <a:latin typeface="Calibri" panose="020F0502020204030204" pitchFamily="34" charset="0"/>
                <a:cs typeface="Calibri" panose="020F0502020204030204" pitchFamily="34" charset="0"/>
              </a:rPr>
              <a:t>Ejemplo 2  – Política de Calidad: Panadería</a:t>
            </a:r>
          </a:p>
          <a:p>
            <a:endParaRPr lang="es-ES" sz="1600" b="1" dirty="0">
              <a:latin typeface="Calibri" panose="020F0502020204030204" pitchFamily="34" charset="0"/>
              <a:cs typeface="Calibri" panose="020F0502020204030204" pitchFamily="34" charset="0"/>
            </a:endParaRPr>
          </a:p>
          <a:p>
            <a:pPr marL="285750" indent="-285750" fontAlgn="auto">
              <a:buFont typeface="Arial" panose="020B0604020202020204" pitchFamily="34" charset="0"/>
              <a:buChar char="•"/>
            </a:pPr>
            <a:r>
              <a:rPr lang="es-ES" sz="1600" dirty="0">
                <a:latin typeface="Calibri" panose="020F0502020204030204" pitchFamily="34" charset="0"/>
                <a:cs typeface="Calibri" panose="020F0502020204030204" pitchFamily="34" charset="0"/>
              </a:rPr>
              <a:t> </a:t>
            </a:r>
            <a:r>
              <a:rPr lang="es-ES" sz="1600" b="1" dirty="0">
                <a:solidFill>
                  <a:srgbClr val="0070C0"/>
                </a:solidFill>
                <a:latin typeface="Calibri" panose="020F0502020204030204" pitchFamily="34" charset="0"/>
                <a:cs typeface="Calibri" panose="020F0502020204030204" pitchFamily="34" charset="0"/>
              </a:rPr>
              <a:t>¿Qué hacemos? Y ¿Cuáles son nuestros productos o servicios?</a:t>
            </a:r>
          </a:p>
          <a:p>
            <a:pPr lvl="1" fontAlgn="auto"/>
            <a:r>
              <a:rPr lang="es-ES" sz="1400" dirty="0">
                <a:latin typeface="Calibri" panose="020F0502020204030204" pitchFamily="34" charset="0"/>
                <a:cs typeface="Calibri" panose="020F0502020204030204" pitchFamily="34" charset="0"/>
              </a:rPr>
              <a:t>Somos una empresa dedicada a la fabricación y distribución de productos de panadería y pastelería de alta calidad.</a:t>
            </a: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¿Quién es nuestro cliente ideal?</a:t>
            </a:r>
          </a:p>
          <a:p>
            <a:pPr lvl="1" fontAlgn="auto"/>
            <a:r>
              <a:rPr lang="es-ES" sz="1400" dirty="0">
                <a:latin typeface="Calibri" panose="020F0502020204030204" pitchFamily="34" charset="0"/>
                <a:cs typeface="Calibri" panose="020F0502020204030204" pitchFamily="34" charset="0"/>
              </a:rPr>
              <a:t>Nuestros productos están dirigidos a individuos y empresas que valoran los productos horneados frescos y de alta calidad.</a:t>
            </a: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¿Cuáles son las necesidades de los clientes podemos cubrir?</a:t>
            </a:r>
          </a:p>
          <a:p>
            <a:pPr lvl="1" fontAlgn="auto"/>
            <a:r>
              <a:rPr lang="es-ES" sz="1400" dirty="0">
                <a:latin typeface="Calibri" panose="020F0502020204030204" pitchFamily="34" charset="0"/>
                <a:cs typeface="Calibri" panose="020F0502020204030204" pitchFamily="34" charset="0"/>
              </a:rPr>
              <a:t>Nos esforzamos por satisfacer las necesidades de nuestros clientes ofreciendo una amplia variedad de productos horneados que son tanto deliciosos como nutritivos.</a:t>
            </a: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¿Qué nos diferencia de nuestra competencia?</a:t>
            </a:r>
          </a:p>
          <a:p>
            <a:pPr lvl="1" fontAlgn="auto"/>
            <a:r>
              <a:rPr lang="es-ES" sz="1600" dirty="0">
                <a:latin typeface="Calibri" panose="020F0502020204030204" pitchFamily="34" charset="0"/>
                <a:cs typeface="Calibri" panose="020F0502020204030204" pitchFamily="34" charset="0"/>
              </a:rPr>
              <a:t>Nos distinguimos de nuestra competencia a través de nuestro compromiso con la calidad, la frescura y el servicio al cliente excepcional.</a:t>
            </a:r>
            <a:endParaRPr lang="es-ES" sz="1600" b="1" dirty="0">
              <a:solidFill>
                <a:srgbClr val="0070C0"/>
              </a:solidFill>
              <a:latin typeface="Calibri" panose="020F0502020204030204" pitchFamily="34" charset="0"/>
              <a:cs typeface="Calibri" panose="020F0502020204030204" pitchFamily="34" charset="0"/>
            </a:endParaRPr>
          </a:p>
          <a:p>
            <a:pPr marL="285750" indent="-285750" fontAlgn="auto">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¿Qué es lo que más nos ilusiona del futuro de la empresa?</a:t>
            </a:r>
          </a:p>
          <a:p>
            <a:pPr lvl="1" algn="just" fontAlgn="auto"/>
            <a:r>
              <a:rPr lang="es-ES" sz="1400" dirty="0">
                <a:latin typeface="Calibri" panose="020F0502020204030204" pitchFamily="34" charset="0"/>
                <a:cs typeface="Calibri" panose="020F0502020204030204" pitchFamily="34" charset="0"/>
              </a:rPr>
              <a:t>Estamos emocionados por el futuro de nuestra empresa a medida que continuamos innovando y expandiendo nuestra línea de productos. Nos comprometemos a proporcionar productos y servicios de alta calidad que cumplan con las expectativas de nuestros clientes y superen sus necesidades. Nos esforzamos por mejorar continuamente nuestros procesos y sistemas de gestión de calidad, cumplir con los requisitos legales y reglamentarios aplicables, y mejorar la satisfacción del cliente a través de la aplicación efectiva del sistema.</a:t>
            </a:r>
            <a:endParaRPr lang="es-E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9242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7AB3A222-C44B-4C98-BDDF-94F4526D034C}"/>
              </a:ext>
            </a:extLst>
          </p:cNvPr>
          <p:cNvSpPr txBox="1"/>
          <p:nvPr/>
        </p:nvSpPr>
        <p:spPr>
          <a:xfrm>
            <a:off x="485775" y="318343"/>
            <a:ext cx="8172450" cy="2554545"/>
          </a:xfrm>
          <a:prstGeom prst="rect">
            <a:avLst/>
          </a:prstGeom>
          <a:noFill/>
        </p:spPr>
        <p:txBody>
          <a:bodyPr wrap="square" rtlCol="0">
            <a:spAutoFit/>
          </a:bodyPr>
          <a:lstStyle/>
          <a:p>
            <a:r>
              <a:rPr lang="es-ES" sz="1600" b="1" dirty="0">
                <a:latin typeface="Calibri" panose="020F0502020204030204" pitchFamily="34" charset="0"/>
                <a:cs typeface="Calibri" panose="020F0502020204030204" pitchFamily="34" charset="0"/>
              </a:rPr>
              <a:t>Ejemplo 2 - Objetivos de Calidad:</a:t>
            </a:r>
          </a:p>
          <a:p>
            <a:endParaRPr lang="es-E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Reducción de desperdicios:</a:t>
            </a:r>
            <a:r>
              <a:rPr lang="es-ES" sz="1600" dirty="0">
                <a:solidFill>
                  <a:srgbClr val="0070C0"/>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Reducir el desperdicio de alimentos en un 20% al final del año fiscal mediante la mejora de nuestras prácticas de manejo de inventario y producción.</a:t>
            </a:r>
          </a:p>
          <a:p>
            <a:pPr marL="285750" indent="-285750">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Capacitación del personal:</a:t>
            </a:r>
            <a:r>
              <a:rPr lang="es-ES" sz="1600" dirty="0">
                <a:solidFill>
                  <a:schemeClr val="tx2"/>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Asegurar que el 100% de nuestro personal reciba formación en gestión de calidad y seguridad alimentaria al final del año fiscal para mejorar la calidad de nuestros productos y servicios.</a:t>
            </a:r>
          </a:p>
          <a:p>
            <a:pPr marL="285750" indent="-285750">
              <a:buFont typeface="Arial" panose="020B0604020202020204" pitchFamily="34" charset="0"/>
              <a:buChar char="•"/>
            </a:pPr>
            <a:r>
              <a:rPr lang="es-ES" sz="1600" b="1" dirty="0">
                <a:solidFill>
                  <a:srgbClr val="0070C0"/>
                </a:solidFill>
                <a:latin typeface="Calibri" panose="020F0502020204030204" pitchFamily="34" charset="0"/>
                <a:cs typeface="Calibri" panose="020F0502020204030204" pitchFamily="34" charset="0"/>
              </a:rPr>
              <a:t>Expansión del mercado:</a:t>
            </a:r>
            <a:r>
              <a:rPr lang="es-ES" sz="1600" dirty="0">
                <a:solidFill>
                  <a:schemeClr val="tx2"/>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Aumentar nuestra base de clientes en un 15% al final del año fiscal a través de estrategias de marketing efectivas y la expansión de nuestras operaciones.</a:t>
            </a:r>
          </a:p>
          <a:p>
            <a:pPr marL="285750" indent="-285750" fontAlgn="auto">
              <a:buFont typeface="Arial" panose="020B0604020202020204" pitchFamily="34" charset="0"/>
              <a:buChar char="•"/>
            </a:pPr>
            <a:endParaRPr lang="es-ES" sz="1600" dirty="0">
              <a:latin typeface="Calibri" panose="020F0502020204030204" pitchFamily="34" charset="0"/>
              <a:cs typeface="Calibri" panose="020F0502020204030204" pitchFamily="34" charset="0"/>
            </a:endParaRPr>
          </a:p>
        </p:txBody>
      </p:sp>
      <p:pic>
        <p:nvPicPr>
          <p:cNvPr id="1026" name="Picture 2" descr="La Calidad como Objetivo Estratégico de la Organización - UCI">
            <a:extLst>
              <a:ext uri="{FF2B5EF4-FFF2-40B4-BE49-F238E27FC236}">
                <a16:creationId xmlns:a16="http://schemas.microsoft.com/office/drawing/2014/main" id="{2A54269D-BC75-462C-B472-564EF8D1B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021" y="2872888"/>
            <a:ext cx="3759958" cy="211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410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927324"/>
            <a:ext cx="8167990" cy="246221"/>
          </a:xfrm>
          <a:prstGeom prst="rect">
            <a:avLst/>
          </a:prstGeom>
        </p:spPr>
        <p:txBody>
          <a:bodyPr vert="horz" wrap="square" lIns="0" tIns="0" rIns="0" bIns="0" rtlCol="0">
            <a:spAutoFit/>
          </a:bodyPr>
          <a:lstStyle/>
          <a:p>
            <a:pPr marL="223838" indent="-212725">
              <a:buSzPct val="100000"/>
              <a:buFont typeface="+mj-lt"/>
              <a:buAutoNum type="arabicPeriod" startAt="6"/>
              <a:tabLst>
                <a:tab pos="120650" algn="l"/>
              </a:tabLst>
            </a:pPr>
            <a:r>
              <a:rPr lang="es-ES_tradnl" sz="1600" b="1" spc="-10" dirty="0">
                <a:solidFill>
                  <a:srgbClr val="00B1C3"/>
                </a:solidFill>
                <a:latin typeface="Calibri" charset="0"/>
                <a:ea typeface="Calibri" charset="0"/>
                <a:cs typeface="Calibri" charset="0"/>
              </a:rPr>
              <a:t>PLANIFICACIÓN PARA EL SISTEMA DE GESTIÓN DE CALIDAD</a:t>
            </a:r>
            <a:endParaRPr lang="es-ES_tradnl" sz="1600" spc="-10" dirty="0">
              <a:solidFill>
                <a:srgbClr val="00B1C3"/>
              </a:solidFill>
              <a:latin typeface="Calibri" charset="0"/>
              <a:ea typeface="Calibri" charset="0"/>
              <a:cs typeface="Calibri" charset="0"/>
            </a:endParaRPr>
          </a:p>
        </p:txBody>
      </p:sp>
      <p:sp>
        <p:nvSpPr>
          <p:cNvPr id="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
        <p:nvSpPr>
          <p:cNvPr id="9" name="Rectángulo redondeado 8"/>
          <p:cNvSpPr/>
          <p:nvPr/>
        </p:nvSpPr>
        <p:spPr>
          <a:xfrm>
            <a:off x="503238" y="1354887"/>
            <a:ext cx="2590158" cy="871771"/>
          </a:xfrm>
          <a:prstGeom prst="roundRect">
            <a:avLst>
              <a:gd name="adj" fmla="val 7451"/>
            </a:avLst>
          </a:prstGeom>
          <a:solidFill>
            <a:srgbClr val="00B1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6.1 Acciones para</a:t>
            </a:r>
          </a:p>
          <a:p>
            <a:pPr lvl="0"/>
            <a:r>
              <a:rPr lang="es-PE" sz="1500" b="1" dirty="0">
                <a:latin typeface="Calibri" charset="0"/>
                <a:ea typeface="Calibri" charset="0"/>
                <a:cs typeface="Calibri" charset="0"/>
              </a:rPr>
              <a:t>afrontar riesgos y</a:t>
            </a:r>
          </a:p>
          <a:p>
            <a:pPr lvl="0"/>
            <a:r>
              <a:rPr lang="es-PE" sz="1500" b="1" dirty="0">
                <a:latin typeface="Calibri" charset="0"/>
                <a:ea typeface="Calibri" charset="0"/>
                <a:cs typeface="Calibri" charset="0"/>
              </a:rPr>
              <a:t>oportunidades</a:t>
            </a:r>
          </a:p>
        </p:txBody>
      </p:sp>
      <p:sp>
        <p:nvSpPr>
          <p:cNvPr id="10" name="Rectángulo redondeado 9"/>
          <p:cNvSpPr/>
          <p:nvPr/>
        </p:nvSpPr>
        <p:spPr>
          <a:xfrm>
            <a:off x="3180946" y="1354887"/>
            <a:ext cx="5494742" cy="871771"/>
          </a:xfrm>
          <a:prstGeom prst="roundRect">
            <a:avLst>
              <a:gd name="adj" fmla="val 8179"/>
            </a:avLst>
          </a:prstGeom>
          <a:solidFill>
            <a:srgbClr val="D8F0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00B1C2"/>
              </a:buClr>
              <a:buFont typeface="Arial" charset="0"/>
              <a:buChar char="•"/>
            </a:pPr>
            <a:r>
              <a:rPr lang="es-PE" sz="1500" dirty="0">
                <a:solidFill>
                  <a:schemeClr val="tx1"/>
                </a:solidFill>
                <a:latin typeface="Calibri" charset="0"/>
                <a:ea typeface="Calibri" charset="0"/>
                <a:cs typeface="Calibri" charset="0"/>
              </a:rPr>
              <a:t>Al planificar el SGC, la organización tendrá que determinar los riesgos y oportunidades que afectan a la organización.</a:t>
            </a:r>
          </a:p>
        </p:txBody>
      </p:sp>
      <p:sp>
        <p:nvSpPr>
          <p:cNvPr id="11" name="Rectángulo redondeado 10"/>
          <p:cNvSpPr/>
          <p:nvPr/>
        </p:nvSpPr>
        <p:spPr>
          <a:xfrm>
            <a:off x="503238" y="2318250"/>
            <a:ext cx="2590158" cy="871771"/>
          </a:xfrm>
          <a:prstGeom prst="roundRect">
            <a:avLst>
              <a:gd name="adj" fmla="val 7086"/>
            </a:avLst>
          </a:prstGeom>
          <a:solidFill>
            <a:srgbClr val="00B1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6.2 Objetivos de calidad y la planificación para lograrlos</a:t>
            </a:r>
          </a:p>
        </p:txBody>
      </p:sp>
      <p:sp>
        <p:nvSpPr>
          <p:cNvPr id="12" name="Rectángulo redondeado 11"/>
          <p:cNvSpPr/>
          <p:nvPr/>
        </p:nvSpPr>
        <p:spPr>
          <a:xfrm>
            <a:off x="3180946" y="2318250"/>
            <a:ext cx="5494742" cy="871771"/>
          </a:xfrm>
          <a:prstGeom prst="roundRect">
            <a:avLst>
              <a:gd name="adj" fmla="val 8543"/>
            </a:avLst>
          </a:prstGeom>
          <a:solidFill>
            <a:srgbClr val="D8F0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00B1C2"/>
              </a:buClr>
              <a:buFont typeface="Arial" charset="0"/>
              <a:buChar char="•"/>
            </a:pPr>
            <a:r>
              <a:rPr lang="es-PE" sz="1500" dirty="0">
                <a:solidFill>
                  <a:schemeClr val="tx1"/>
                </a:solidFill>
                <a:latin typeface="Calibri" charset="0"/>
                <a:ea typeface="Calibri" charset="0"/>
                <a:cs typeface="Calibri" charset="0"/>
              </a:rPr>
              <a:t>La organización debe establecer objetivos de calidad a las funciones pertinentes, niveles y procesos, así como la planificación para su debido cumplimiento.</a:t>
            </a:r>
          </a:p>
        </p:txBody>
      </p:sp>
    </p:spTree>
    <p:extLst>
      <p:ext uri="{BB962C8B-B14F-4D97-AF65-F5344CB8AC3E}">
        <p14:creationId xmlns:p14="http://schemas.microsoft.com/office/powerpoint/2010/main" val="682284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861183"/>
            <a:ext cx="8167990" cy="246221"/>
          </a:xfrm>
          <a:prstGeom prst="rect">
            <a:avLst/>
          </a:prstGeom>
        </p:spPr>
        <p:txBody>
          <a:bodyPr vert="horz" wrap="square" lIns="0" tIns="0" rIns="0" bIns="0" rtlCol="0">
            <a:spAutoFit/>
          </a:bodyPr>
          <a:lstStyle/>
          <a:p>
            <a:pPr marL="11113">
              <a:buSzPct val="100000"/>
              <a:tabLst>
                <a:tab pos="120650" algn="l"/>
              </a:tabLst>
            </a:pPr>
            <a:r>
              <a:rPr lang="es-ES_tradnl" sz="1600" b="1" spc="-10" dirty="0">
                <a:latin typeface="Calibri" charset="0"/>
                <a:ea typeface="Calibri" charset="0"/>
                <a:cs typeface="Calibri" charset="0"/>
              </a:rPr>
              <a:t>Ejemplo:</a:t>
            </a:r>
          </a:p>
        </p:txBody>
      </p:sp>
      <p:sp>
        <p:nvSpPr>
          <p:cNvPr id="8"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
        <p:nvSpPr>
          <p:cNvPr id="9" name="Rectángulo redondeado 8"/>
          <p:cNvSpPr/>
          <p:nvPr/>
        </p:nvSpPr>
        <p:spPr>
          <a:xfrm>
            <a:off x="503238" y="1287484"/>
            <a:ext cx="2590158" cy="1836819"/>
          </a:xfrm>
          <a:prstGeom prst="roundRect">
            <a:avLst>
              <a:gd name="adj" fmla="val 7451"/>
            </a:avLst>
          </a:prstGeom>
          <a:solidFill>
            <a:srgbClr val="00B1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6.1 Acciones para</a:t>
            </a:r>
          </a:p>
          <a:p>
            <a:pPr lvl="0"/>
            <a:r>
              <a:rPr lang="es-PE" sz="1500" b="1" dirty="0">
                <a:latin typeface="Calibri" charset="0"/>
                <a:ea typeface="Calibri" charset="0"/>
                <a:cs typeface="Calibri" charset="0"/>
              </a:rPr>
              <a:t>afrontar riesgos y</a:t>
            </a:r>
          </a:p>
          <a:p>
            <a:pPr lvl="0"/>
            <a:r>
              <a:rPr lang="es-PE" sz="1500" b="1" dirty="0">
                <a:latin typeface="Calibri" charset="0"/>
                <a:ea typeface="Calibri" charset="0"/>
                <a:cs typeface="Calibri" charset="0"/>
              </a:rPr>
              <a:t>oportunidades</a:t>
            </a:r>
          </a:p>
        </p:txBody>
      </p:sp>
      <p:sp>
        <p:nvSpPr>
          <p:cNvPr id="10" name="Rectángulo redondeado 9"/>
          <p:cNvSpPr/>
          <p:nvPr/>
        </p:nvSpPr>
        <p:spPr>
          <a:xfrm>
            <a:off x="3180946" y="1287484"/>
            <a:ext cx="5494742" cy="1836819"/>
          </a:xfrm>
          <a:prstGeom prst="roundRect">
            <a:avLst>
              <a:gd name="adj" fmla="val 8179"/>
            </a:avLst>
          </a:prstGeom>
          <a:solidFill>
            <a:srgbClr val="D8F0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00B1C2"/>
              </a:buClr>
            </a:pPr>
            <a:r>
              <a:rPr lang="es-ES" sz="1400" dirty="0">
                <a:solidFill>
                  <a:schemeClr val="tx1"/>
                </a:solidFill>
                <a:latin typeface="Calibri" panose="020F0502020204030204" pitchFamily="34" charset="0"/>
                <a:cs typeface="Calibri" panose="020F0502020204030204" pitchFamily="34" charset="0"/>
              </a:rPr>
              <a:t>La empresa identifica los riesgos y oportunidades que pueden afectar la conformidad de sus productos y la capacidad para aumentar la satisfacción del cliente.  Los riesgos podrían incluir defectos de fabricación, retrasos en la cadena de suministro, y problemas de seguridad y cumplimiento de las regulaciones. Las oportunidades podrían incluir la expansión a nuevos mercados y la introducción de tecnologías innovadoras, como los dispositivos médicos inteligentes.</a:t>
            </a:r>
            <a:endParaRPr lang="es-PE" sz="1400" dirty="0">
              <a:solidFill>
                <a:schemeClr val="tx1"/>
              </a:solidFill>
              <a:latin typeface="Calibri" panose="020F0502020204030204" pitchFamily="34" charset="0"/>
              <a:ea typeface="Calibri" charset="0"/>
              <a:cs typeface="Calibri" panose="020F0502020204030204" pitchFamily="34" charset="0"/>
            </a:endParaRPr>
          </a:p>
        </p:txBody>
      </p:sp>
      <p:sp>
        <p:nvSpPr>
          <p:cNvPr id="11" name="Rectángulo redondeado 10"/>
          <p:cNvSpPr/>
          <p:nvPr/>
        </p:nvSpPr>
        <p:spPr>
          <a:xfrm>
            <a:off x="503238" y="3238243"/>
            <a:ext cx="2590158" cy="1968068"/>
          </a:xfrm>
          <a:prstGeom prst="roundRect">
            <a:avLst>
              <a:gd name="adj" fmla="val 7086"/>
            </a:avLst>
          </a:prstGeom>
          <a:solidFill>
            <a:srgbClr val="00B1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6.2 Objetivos de calidad y la planificación para lograrlos</a:t>
            </a:r>
          </a:p>
        </p:txBody>
      </p:sp>
      <p:sp>
        <p:nvSpPr>
          <p:cNvPr id="12" name="Rectángulo redondeado 11"/>
          <p:cNvSpPr/>
          <p:nvPr/>
        </p:nvSpPr>
        <p:spPr>
          <a:xfrm>
            <a:off x="3180946" y="3238243"/>
            <a:ext cx="5494742" cy="1968068"/>
          </a:xfrm>
          <a:prstGeom prst="roundRect">
            <a:avLst>
              <a:gd name="adj" fmla="val 8543"/>
            </a:avLst>
          </a:prstGeom>
          <a:solidFill>
            <a:srgbClr val="D8F0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Clr>
                <a:srgbClr val="00B1C2"/>
              </a:buClr>
            </a:pPr>
            <a:r>
              <a:rPr lang="es-ES" sz="1400" dirty="0">
                <a:solidFill>
                  <a:schemeClr val="tx1"/>
                </a:solidFill>
                <a:latin typeface="Calibri" panose="020F0502020204030204" pitchFamily="34" charset="0"/>
                <a:cs typeface="Calibri" panose="020F0502020204030204" pitchFamily="34" charset="0"/>
              </a:rPr>
              <a:t>Los objetivos de calidad podrían incluir reducir la tasa de defectos de fabricación en un 10%, aumentar la eficiencia de la producción en un 15%, y expandirse a dos nuevos mercados en el próximo año. Para cada objetivo, la empresa deberá establecer planes detallados sobre cómo lograrlo, incluyendo las acciones específicas a tomar, los recursos necesarios, y los plazos. También debería establecer indicadores clave de rendimiento para monitorear y medir su progreso hacia estos objetivos.</a:t>
            </a:r>
            <a:endParaRPr lang="es-PE" sz="1400" dirty="0">
              <a:solidFill>
                <a:schemeClr val="tx1"/>
              </a:solidFill>
              <a:latin typeface="Calibri" panose="020F0502020204030204" pitchFamily="34" charset="0"/>
              <a:ea typeface="Calibri" charset="0"/>
              <a:cs typeface="Calibri" panose="020F0502020204030204" pitchFamily="34" charset="0"/>
            </a:endParaRPr>
          </a:p>
        </p:txBody>
      </p:sp>
    </p:spTree>
    <p:extLst>
      <p:ext uri="{BB962C8B-B14F-4D97-AF65-F5344CB8AC3E}">
        <p14:creationId xmlns:p14="http://schemas.microsoft.com/office/powerpoint/2010/main" val="63419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buSzPct val="80000"/>
            </a:pPr>
            <a:r>
              <a:rPr lang="es-ES" sz="2800" b="1" dirty="0">
                <a:solidFill>
                  <a:srgbClr val="FFFFFF"/>
                </a:solidFill>
                <a:latin typeface="Graphik Bold" charset="0"/>
                <a:ea typeface="Graphik Bold" charset="0"/>
                <a:cs typeface="Graphik Bold" charset="0"/>
              </a:rPr>
              <a:t>ISO</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904955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476" y="916592"/>
            <a:ext cx="8167990" cy="246221"/>
          </a:xfrm>
          <a:prstGeom prst="rect">
            <a:avLst/>
          </a:prstGeom>
        </p:spPr>
        <p:txBody>
          <a:bodyPr vert="horz" wrap="square" lIns="0" tIns="0" rIns="0" bIns="0" rtlCol="0">
            <a:spAutoFit/>
          </a:bodyPr>
          <a:lstStyle/>
          <a:p>
            <a:pPr marL="222250" indent="-211138">
              <a:buSzPct val="100000"/>
              <a:buFont typeface="+mj-lt"/>
              <a:buAutoNum type="arabicPeriod" startAt="7"/>
              <a:tabLst>
                <a:tab pos="120650" algn="l"/>
              </a:tabLst>
            </a:pPr>
            <a:r>
              <a:rPr lang="es-ES_tradnl" sz="1600" b="1" spc="-10" dirty="0">
                <a:solidFill>
                  <a:srgbClr val="714FA0"/>
                </a:solidFill>
                <a:latin typeface="Calibri" charset="0"/>
                <a:ea typeface="Calibri" charset="0"/>
                <a:cs typeface="Calibri" charset="0"/>
              </a:rPr>
              <a:t>SOPORTE</a:t>
            </a:r>
            <a:endParaRPr lang="es-ES_tradnl" sz="1600" spc="-10" dirty="0">
              <a:solidFill>
                <a:srgbClr val="714FA0"/>
              </a:solidFill>
              <a:latin typeface="Calibri" charset="0"/>
              <a:ea typeface="Calibri" charset="0"/>
              <a:cs typeface="Calibri" charset="0"/>
            </a:endParaRPr>
          </a:p>
        </p:txBody>
      </p:sp>
      <p:sp>
        <p:nvSpPr>
          <p:cNvPr id="19" name="Rectángulo redondeado 18"/>
          <p:cNvSpPr/>
          <p:nvPr/>
        </p:nvSpPr>
        <p:spPr>
          <a:xfrm>
            <a:off x="503238" y="1354887"/>
            <a:ext cx="1840569" cy="702142"/>
          </a:xfrm>
          <a:prstGeom prst="roundRect">
            <a:avLst>
              <a:gd name="adj" fmla="val 10000"/>
            </a:avLst>
          </a:prstGeom>
          <a:solidFill>
            <a:srgbClr val="714F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7.1 Recursos</a:t>
            </a:r>
          </a:p>
        </p:txBody>
      </p:sp>
      <p:sp>
        <p:nvSpPr>
          <p:cNvPr id="20" name="Rectángulo redondeado 19"/>
          <p:cNvSpPr/>
          <p:nvPr/>
        </p:nvSpPr>
        <p:spPr>
          <a:xfrm>
            <a:off x="2438401" y="1354887"/>
            <a:ext cx="6248402" cy="702142"/>
          </a:xfrm>
          <a:prstGeom prst="roundRect">
            <a:avLst>
              <a:gd name="adj" fmla="val 10000"/>
            </a:avLst>
          </a:prstGeom>
          <a:solidFill>
            <a:srgbClr val="E4DD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714FA0"/>
              </a:buClr>
              <a:buFont typeface="Arial" charset="0"/>
              <a:buChar char="•"/>
            </a:pPr>
            <a:r>
              <a:rPr lang="es-PE" sz="1500" dirty="0">
                <a:solidFill>
                  <a:schemeClr val="tx1"/>
                </a:solidFill>
                <a:latin typeface="Calibri" charset="0"/>
                <a:ea typeface="Calibri" charset="0"/>
                <a:cs typeface="Calibri" charset="0"/>
              </a:rPr>
              <a:t>Personas, infraestructura, ambiente para el funcionamiento de los procesos. Recursos para el seguimiento y medición. Conocimiento organizacional.</a:t>
            </a:r>
          </a:p>
        </p:txBody>
      </p:sp>
      <p:sp>
        <p:nvSpPr>
          <p:cNvPr id="21" name="Rectángulo redondeado 20"/>
          <p:cNvSpPr/>
          <p:nvPr/>
        </p:nvSpPr>
        <p:spPr>
          <a:xfrm>
            <a:off x="503238" y="2140220"/>
            <a:ext cx="1840569" cy="702142"/>
          </a:xfrm>
          <a:prstGeom prst="roundRect">
            <a:avLst>
              <a:gd name="adj" fmla="val 10000"/>
            </a:avLst>
          </a:prstGeom>
          <a:solidFill>
            <a:srgbClr val="714F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7.2 Competencia</a:t>
            </a:r>
          </a:p>
        </p:txBody>
      </p:sp>
      <p:sp>
        <p:nvSpPr>
          <p:cNvPr id="22" name="Rectángulo redondeado 21"/>
          <p:cNvSpPr/>
          <p:nvPr/>
        </p:nvSpPr>
        <p:spPr>
          <a:xfrm>
            <a:off x="2438401" y="2140220"/>
            <a:ext cx="6248402" cy="702142"/>
          </a:xfrm>
          <a:prstGeom prst="roundRect">
            <a:avLst>
              <a:gd name="adj" fmla="val 10000"/>
            </a:avLst>
          </a:prstGeom>
          <a:solidFill>
            <a:srgbClr val="E4DD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714FA0"/>
              </a:buClr>
              <a:buFont typeface="Arial" charset="0"/>
              <a:buChar char="•"/>
            </a:pPr>
            <a:r>
              <a:rPr lang="es-PE" sz="1500" dirty="0">
                <a:solidFill>
                  <a:schemeClr val="tx1"/>
                </a:solidFill>
                <a:latin typeface="Calibri" charset="0"/>
                <a:ea typeface="Calibri" charset="0"/>
                <a:cs typeface="Calibri" charset="0"/>
              </a:rPr>
              <a:t>Requisito relacionado  con la aplicación de conocimientos y habilidades con el fin de lograr los resultados previstos.</a:t>
            </a:r>
          </a:p>
        </p:txBody>
      </p:sp>
      <p:sp>
        <p:nvSpPr>
          <p:cNvPr id="23" name="Rectángulo redondeado 22"/>
          <p:cNvSpPr/>
          <p:nvPr/>
        </p:nvSpPr>
        <p:spPr>
          <a:xfrm>
            <a:off x="512762" y="2935290"/>
            <a:ext cx="1840569" cy="702142"/>
          </a:xfrm>
          <a:prstGeom prst="roundRect">
            <a:avLst>
              <a:gd name="adj" fmla="val 10000"/>
            </a:avLst>
          </a:prstGeom>
          <a:solidFill>
            <a:srgbClr val="714F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7.3 Toma de conciencia</a:t>
            </a:r>
          </a:p>
        </p:txBody>
      </p:sp>
      <p:sp>
        <p:nvSpPr>
          <p:cNvPr id="24" name="Rectángulo redondeado 23"/>
          <p:cNvSpPr/>
          <p:nvPr/>
        </p:nvSpPr>
        <p:spPr>
          <a:xfrm>
            <a:off x="2447454" y="2935290"/>
            <a:ext cx="6227541" cy="702142"/>
          </a:xfrm>
          <a:prstGeom prst="roundRect">
            <a:avLst>
              <a:gd name="adj" fmla="val 10000"/>
            </a:avLst>
          </a:prstGeom>
          <a:solidFill>
            <a:srgbClr val="E4DD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714FA0"/>
              </a:buClr>
              <a:buFont typeface="Arial" charset="0"/>
              <a:buChar char="•"/>
            </a:pPr>
            <a:r>
              <a:rPr lang="es-PE" sz="1500" dirty="0">
                <a:solidFill>
                  <a:schemeClr val="tx1"/>
                </a:solidFill>
                <a:latin typeface="Calibri" charset="0"/>
                <a:ea typeface="Calibri" charset="0"/>
                <a:cs typeface="Calibri" charset="0"/>
              </a:rPr>
              <a:t>Este requisito busca que las personas entiendan sus responsabilidades y cómo sus acciones contribuyen al logro de los objetivos de la organización.</a:t>
            </a:r>
          </a:p>
        </p:txBody>
      </p:sp>
      <p:sp>
        <p:nvSpPr>
          <p:cNvPr id="27" name="Rectángulo redondeado 26"/>
          <p:cNvSpPr/>
          <p:nvPr/>
        </p:nvSpPr>
        <p:spPr>
          <a:xfrm>
            <a:off x="503238" y="3736776"/>
            <a:ext cx="1840569" cy="702142"/>
          </a:xfrm>
          <a:prstGeom prst="roundRect">
            <a:avLst>
              <a:gd name="adj" fmla="val 10000"/>
            </a:avLst>
          </a:prstGeom>
          <a:solidFill>
            <a:srgbClr val="714F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7.4 Comunicación</a:t>
            </a:r>
          </a:p>
        </p:txBody>
      </p:sp>
      <p:sp>
        <p:nvSpPr>
          <p:cNvPr id="28" name="Rectángulo redondeado 27"/>
          <p:cNvSpPr/>
          <p:nvPr/>
        </p:nvSpPr>
        <p:spPr>
          <a:xfrm>
            <a:off x="2438401" y="3736776"/>
            <a:ext cx="6248402" cy="702142"/>
          </a:xfrm>
          <a:prstGeom prst="roundRect">
            <a:avLst>
              <a:gd name="adj" fmla="val 10000"/>
            </a:avLst>
          </a:prstGeom>
          <a:solidFill>
            <a:srgbClr val="E4DD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714FA0"/>
              </a:buClr>
              <a:buFont typeface="Arial" charset="0"/>
              <a:buChar char="•"/>
            </a:pPr>
            <a:r>
              <a:rPr lang="es-PE" sz="1500" dirty="0">
                <a:solidFill>
                  <a:schemeClr val="tx1"/>
                </a:solidFill>
                <a:latin typeface="Calibri" charset="0"/>
                <a:ea typeface="Calibri" charset="0"/>
                <a:cs typeface="Calibri" charset="0"/>
              </a:rPr>
              <a:t>La organización debe determinar las comunicaciones internas y externas pertinentes al sistema de gestión de calidad.</a:t>
            </a:r>
          </a:p>
        </p:txBody>
      </p:sp>
      <p:sp>
        <p:nvSpPr>
          <p:cNvPr id="17" name="Rectángulo redondeado 16"/>
          <p:cNvSpPr/>
          <p:nvPr/>
        </p:nvSpPr>
        <p:spPr>
          <a:xfrm>
            <a:off x="503238" y="4531846"/>
            <a:ext cx="1840569" cy="702142"/>
          </a:xfrm>
          <a:prstGeom prst="roundRect">
            <a:avLst>
              <a:gd name="adj" fmla="val 10000"/>
            </a:avLst>
          </a:prstGeom>
          <a:solidFill>
            <a:srgbClr val="714F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7.5 Información documentada</a:t>
            </a:r>
          </a:p>
        </p:txBody>
      </p:sp>
      <p:sp>
        <p:nvSpPr>
          <p:cNvPr id="18" name="Rectángulo redondeado 17"/>
          <p:cNvSpPr/>
          <p:nvPr/>
        </p:nvSpPr>
        <p:spPr>
          <a:xfrm>
            <a:off x="2438401" y="4531846"/>
            <a:ext cx="6248402" cy="702142"/>
          </a:xfrm>
          <a:prstGeom prst="roundRect">
            <a:avLst>
              <a:gd name="adj" fmla="val 10000"/>
            </a:avLst>
          </a:prstGeom>
          <a:solidFill>
            <a:srgbClr val="E4DD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714FA0"/>
              </a:buClr>
              <a:buFont typeface="Arial" charset="0"/>
              <a:buChar char="•"/>
            </a:pPr>
            <a:r>
              <a:rPr lang="es-PE" sz="1500" dirty="0">
                <a:solidFill>
                  <a:schemeClr val="tx1"/>
                </a:solidFill>
                <a:latin typeface="Calibri" charset="0"/>
                <a:ea typeface="Calibri" charset="0"/>
                <a:cs typeface="Calibri" charset="0"/>
              </a:rPr>
              <a:t> Información que la organización tiene que controlar y mantener, así como el medio que la contiene.</a:t>
            </a:r>
          </a:p>
        </p:txBody>
      </p:sp>
      <p:sp>
        <p:nvSpPr>
          <p:cNvPr id="14"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Tree>
    <p:extLst>
      <p:ext uri="{BB962C8B-B14F-4D97-AF65-F5344CB8AC3E}">
        <p14:creationId xmlns:p14="http://schemas.microsoft.com/office/powerpoint/2010/main" val="182384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916200"/>
            <a:ext cx="8167990" cy="246221"/>
          </a:xfrm>
          <a:prstGeom prst="rect">
            <a:avLst/>
          </a:prstGeom>
        </p:spPr>
        <p:txBody>
          <a:bodyPr vert="horz" wrap="square" lIns="0" tIns="0" rIns="0" bIns="0" rtlCol="0">
            <a:spAutoFit/>
          </a:bodyPr>
          <a:lstStyle/>
          <a:p>
            <a:pPr marL="222250" indent="-211138">
              <a:buSzPct val="100000"/>
              <a:buFont typeface="+mj-lt"/>
              <a:buAutoNum type="arabicPeriod" startAt="8"/>
              <a:tabLst>
                <a:tab pos="120650" algn="l"/>
              </a:tabLst>
            </a:pPr>
            <a:r>
              <a:rPr lang="es-ES_tradnl" sz="1600" b="1" spc="-10" dirty="0">
                <a:solidFill>
                  <a:srgbClr val="F0B712"/>
                </a:solidFill>
                <a:latin typeface="Calibri" charset="0"/>
                <a:ea typeface="Calibri" charset="0"/>
                <a:cs typeface="Calibri" charset="0"/>
              </a:rPr>
              <a:t>OPERACIÓN</a:t>
            </a:r>
            <a:endParaRPr lang="es-ES_tradnl" sz="1600" spc="-10" dirty="0">
              <a:solidFill>
                <a:srgbClr val="F0B712"/>
              </a:solidFill>
              <a:latin typeface="Calibri" charset="0"/>
              <a:ea typeface="Calibri" charset="0"/>
              <a:cs typeface="Calibri" charset="0"/>
            </a:endParaRPr>
          </a:p>
        </p:txBody>
      </p:sp>
      <p:sp>
        <p:nvSpPr>
          <p:cNvPr id="19" name="Rectángulo redondeado 18"/>
          <p:cNvSpPr/>
          <p:nvPr/>
        </p:nvSpPr>
        <p:spPr>
          <a:xfrm>
            <a:off x="503238" y="1354888"/>
            <a:ext cx="2166390" cy="441316"/>
          </a:xfrm>
          <a:prstGeom prst="roundRect">
            <a:avLst>
              <a:gd name="adj" fmla="val 10000"/>
            </a:avLst>
          </a:prstGeom>
          <a:solidFill>
            <a:srgbClr val="F0B7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050" b="1" dirty="0">
                <a:solidFill>
                  <a:schemeClr val="tx1"/>
                </a:solidFill>
                <a:latin typeface="Calibri" charset="0"/>
                <a:ea typeface="Calibri" charset="0"/>
                <a:cs typeface="Calibri" charset="0"/>
              </a:rPr>
              <a:t>8.1 Planificación y control operacional</a:t>
            </a:r>
          </a:p>
        </p:txBody>
      </p:sp>
      <p:sp>
        <p:nvSpPr>
          <p:cNvPr id="20" name="Rectángulo redondeado 19"/>
          <p:cNvSpPr/>
          <p:nvPr/>
        </p:nvSpPr>
        <p:spPr>
          <a:xfrm>
            <a:off x="2764221" y="1354888"/>
            <a:ext cx="5901562" cy="441316"/>
          </a:xfrm>
          <a:prstGeom prst="roundRect">
            <a:avLst>
              <a:gd name="adj" fmla="val 10000"/>
            </a:avLst>
          </a:prstGeom>
          <a:solidFill>
            <a:srgbClr val="FFE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F0B712"/>
              </a:buClr>
              <a:buFont typeface="Arial" charset="0"/>
              <a:buChar char="•"/>
            </a:pPr>
            <a:r>
              <a:rPr lang="es-PE" sz="1050" dirty="0">
                <a:solidFill>
                  <a:schemeClr val="tx1"/>
                </a:solidFill>
                <a:latin typeface="Calibri" charset="0"/>
                <a:ea typeface="Calibri" charset="0"/>
                <a:cs typeface="Calibri" charset="0"/>
              </a:rPr>
              <a:t>La organización debe planificar, ejecutar y controlar los procesos necesarios para cumplir con los requisitos de sus productos y servicios.</a:t>
            </a:r>
          </a:p>
        </p:txBody>
      </p:sp>
      <p:sp>
        <p:nvSpPr>
          <p:cNvPr id="21" name="Rectángulo redondeado 20"/>
          <p:cNvSpPr/>
          <p:nvPr/>
        </p:nvSpPr>
        <p:spPr>
          <a:xfrm>
            <a:off x="503238" y="1851859"/>
            <a:ext cx="2166390" cy="546176"/>
          </a:xfrm>
          <a:prstGeom prst="roundRect">
            <a:avLst>
              <a:gd name="adj" fmla="val 10000"/>
            </a:avLst>
          </a:prstGeom>
          <a:solidFill>
            <a:srgbClr val="F0B7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050" b="1" dirty="0">
                <a:solidFill>
                  <a:schemeClr val="tx1"/>
                </a:solidFill>
                <a:latin typeface="Calibri" charset="0"/>
                <a:ea typeface="Calibri" charset="0"/>
                <a:cs typeface="Calibri" charset="0"/>
              </a:rPr>
              <a:t>8.2 Determinación de los requisitos para los productos y servicios</a:t>
            </a:r>
          </a:p>
        </p:txBody>
      </p:sp>
      <p:sp>
        <p:nvSpPr>
          <p:cNvPr id="22" name="Rectángulo redondeado 21"/>
          <p:cNvSpPr/>
          <p:nvPr/>
        </p:nvSpPr>
        <p:spPr>
          <a:xfrm>
            <a:off x="2764221" y="1851859"/>
            <a:ext cx="5901562" cy="546176"/>
          </a:xfrm>
          <a:prstGeom prst="roundRect">
            <a:avLst>
              <a:gd name="adj" fmla="val 10000"/>
            </a:avLst>
          </a:prstGeom>
          <a:solidFill>
            <a:srgbClr val="FFE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F0B712"/>
              </a:buClr>
              <a:buFont typeface="Arial" charset="0"/>
              <a:buChar char="•"/>
            </a:pPr>
            <a:r>
              <a:rPr lang="es-PE" sz="1050" dirty="0">
                <a:solidFill>
                  <a:schemeClr val="tx1"/>
                </a:solidFill>
                <a:latin typeface="Calibri" charset="0"/>
                <a:ea typeface="Calibri" charset="0"/>
                <a:cs typeface="Calibri" charset="0"/>
              </a:rPr>
              <a:t>La organización debe establecer procesos para la comunicación con los clientes, así como establecer, implementar y mantener un proceso para determinar los requisitos para los productos y servicios que se ofrecerán a los clientes potenciales.</a:t>
            </a:r>
          </a:p>
        </p:txBody>
      </p:sp>
      <p:sp>
        <p:nvSpPr>
          <p:cNvPr id="23" name="Rectángulo redondeado 22"/>
          <p:cNvSpPr/>
          <p:nvPr/>
        </p:nvSpPr>
        <p:spPr>
          <a:xfrm>
            <a:off x="503238" y="2453691"/>
            <a:ext cx="2166390" cy="546176"/>
          </a:xfrm>
          <a:prstGeom prst="roundRect">
            <a:avLst>
              <a:gd name="adj" fmla="val 10000"/>
            </a:avLst>
          </a:prstGeom>
          <a:solidFill>
            <a:srgbClr val="F0B7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050" b="1" dirty="0">
                <a:solidFill>
                  <a:schemeClr val="tx1"/>
                </a:solidFill>
                <a:latin typeface="Calibri" charset="0"/>
                <a:ea typeface="Calibri" charset="0"/>
                <a:cs typeface="Calibri" charset="0"/>
              </a:rPr>
              <a:t>8.3 Diseño y/o desarrollo de productos y servicios</a:t>
            </a:r>
          </a:p>
        </p:txBody>
      </p:sp>
      <p:sp>
        <p:nvSpPr>
          <p:cNvPr id="24" name="Rectángulo redondeado 23"/>
          <p:cNvSpPr/>
          <p:nvPr/>
        </p:nvSpPr>
        <p:spPr>
          <a:xfrm>
            <a:off x="2764221" y="2453691"/>
            <a:ext cx="5901562" cy="546176"/>
          </a:xfrm>
          <a:prstGeom prst="roundRect">
            <a:avLst>
              <a:gd name="adj" fmla="val 10000"/>
            </a:avLst>
          </a:prstGeom>
          <a:solidFill>
            <a:srgbClr val="FFE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F0B712"/>
              </a:buClr>
              <a:buFont typeface="Arial" charset="0"/>
              <a:buChar char="•"/>
            </a:pPr>
            <a:r>
              <a:rPr lang="es-PE" sz="1050" dirty="0">
                <a:solidFill>
                  <a:schemeClr val="tx1"/>
                </a:solidFill>
                <a:latin typeface="Calibri" charset="0"/>
                <a:ea typeface="Calibri" charset="0"/>
                <a:cs typeface="Calibri" charset="0"/>
              </a:rPr>
              <a:t>Cuando los requisitos detallados para los productos y/o servicios de la organización no están establecidos previamente, o no han sido definidos por el cliente o por otras partes interesadas, la organización debe establecer, implementar y mantener un proceso para el diseño y/o desarrollo.</a:t>
            </a:r>
          </a:p>
        </p:txBody>
      </p:sp>
      <p:sp>
        <p:nvSpPr>
          <p:cNvPr id="27" name="Rectángulo redondeado 26"/>
          <p:cNvSpPr/>
          <p:nvPr/>
        </p:nvSpPr>
        <p:spPr>
          <a:xfrm>
            <a:off x="503238" y="3055522"/>
            <a:ext cx="2166390" cy="441316"/>
          </a:xfrm>
          <a:prstGeom prst="roundRect">
            <a:avLst>
              <a:gd name="adj" fmla="val 10000"/>
            </a:avLst>
          </a:prstGeom>
          <a:solidFill>
            <a:srgbClr val="F0B7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050" b="1" dirty="0">
                <a:solidFill>
                  <a:schemeClr val="tx1"/>
                </a:solidFill>
                <a:latin typeface="Calibri" charset="0"/>
                <a:ea typeface="Calibri" charset="0"/>
                <a:cs typeface="Calibri" charset="0"/>
              </a:rPr>
              <a:t>8.4 Control de los productos y servicios obtenidos externamente</a:t>
            </a:r>
          </a:p>
        </p:txBody>
      </p:sp>
      <p:sp>
        <p:nvSpPr>
          <p:cNvPr id="28" name="Rectángulo redondeado 27"/>
          <p:cNvSpPr/>
          <p:nvPr/>
        </p:nvSpPr>
        <p:spPr>
          <a:xfrm>
            <a:off x="2764221" y="3055522"/>
            <a:ext cx="5901562" cy="441316"/>
          </a:xfrm>
          <a:prstGeom prst="roundRect">
            <a:avLst>
              <a:gd name="adj" fmla="val 10000"/>
            </a:avLst>
          </a:prstGeom>
          <a:solidFill>
            <a:srgbClr val="FFE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F0B712"/>
              </a:buClr>
              <a:buFont typeface="Arial" charset="0"/>
              <a:buChar char="•"/>
            </a:pPr>
            <a:r>
              <a:rPr lang="es-PE" sz="1050" dirty="0">
                <a:solidFill>
                  <a:schemeClr val="tx1"/>
                </a:solidFill>
                <a:latin typeface="Calibri" charset="0"/>
                <a:ea typeface="Calibri" charset="0"/>
                <a:cs typeface="Calibri" charset="0"/>
              </a:rPr>
              <a:t>La organización debe asegurarse que los procesos, productos y servicios obtenidos externamente, sean conformes con los requisitos especificados.</a:t>
            </a:r>
          </a:p>
        </p:txBody>
      </p:sp>
      <p:sp>
        <p:nvSpPr>
          <p:cNvPr id="17" name="Rectángulo redondeado 16"/>
          <p:cNvSpPr/>
          <p:nvPr/>
        </p:nvSpPr>
        <p:spPr>
          <a:xfrm>
            <a:off x="503238" y="3552494"/>
            <a:ext cx="2166390" cy="441316"/>
          </a:xfrm>
          <a:prstGeom prst="roundRect">
            <a:avLst>
              <a:gd name="adj" fmla="val 10000"/>
            </a:avLst>
          </a:prstGeom>
          <a:solidFill>
            <a:srgbClr val="F0B7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050" b="1" dirty="0">
                <a:solidFill>
                  <a:schemeClr val="tx1"/>
                </a:solidFill>
                <a:latin typeface="Calibri" charset="0"/>
                <a:ea typeface="Calibri" charset="0"/>
                <a:cs typeface="Calibri" charset="0"/>
              </a:rPr>
              <a:t>8.5 Producción y/o presentación del servicio</a:t>
            </a:r>
          </a:p>
        </p:txBody>
      </p:sp>
      <p:sp>
        <p:nvSpPr>
          <p:cNvPr id="18" name="Rectángulo redondeado 17"/>
          <p:cNvSpPr/>
          <p:nvPr/>
        </p:nvSpPr>
        <p:spPr>
          <a:xfrm>
            <a:off x="2764221" y="3552494"/>
            <a:ext cx="5901562" cy="441316"/>
          </a:xfrm>
          <a:prstGeom prst="roundRect">
            <a:avLst>
              <a:gd name="adj" fmla="val 10000"/>
            </a:avLst>
          </a:prstGeom>
          <a:solidFill>
            <a:srgbClr val="FFE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F0B712"/>
              </a:buClr>
              <a:buFont typeface="Arial" charset="0"/>
              <a:buChar char="•"/>
            </a:pPr>
            <a:r>
              <a:rPr lang="es-PE" sz="1050" dirty="0">
                <a:solidFill>
                  <a:schemeClr val="tx1"/>
                </a:solidFill>
                <a:latin typeface="Calibri" charset="0"/>
                <a:ea typeface="Calibri" charset="0"/>
                <a:cs typeface="Calibri" charset="0"/>
              </a:rPr>
              <a:t> La organización debe implementar condiciones controladas para la producción y/o la prestación del servicio, incluyendo las actividades de entrega y posteriores a la entrega.</a:t>
            </a:r>
          </a:p>
        </p:txBody>
      </p:sp>
      <p:sp>
        <p:nvSpPr>
          <p:cNvPr id="15" name="Rectángulo redondeado 14"/>
          <p:cNvSpPr/>
          <p:nvPr/>
        </p:nvSpPr>
        <p:spPr>
          <a:xfrm>
            <a:off x="503238" y="4049465"/>
            <a:ext cx="2166390" cy="546176"/>
          </a:xfrm>
          <a:prstGeom prst="roundRect">
            <a:avLst>
              <a:gd name="adj" fmla="val 10000"/>
            </a:avLst>
          </a:prstGeom>
          <a:solidFill>
            <a:srgbClr val="F0B7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050" b="1" dirty="0">
                <a:solidFill>
                  <a:schemeClr val="tx1"/>
                </a:solidFill>
                <a:latin typeface="Calibri" charset="0"/>
                <a:ea typeface="Calibri" charset="0"/>
                <a:cs typeface="Calibri" charset="0"/>
              </a:rPr>
              <a:t>8.6 Entrega de productos y servicios</a:t>
            </a:r>
          </a:p>
        </p:txBody>
      </p:sp>
      <p:sp>
        <p:nvSpPr>
          <p:cNvPr id="16" name="Rectángulo redondeado 15"/>
          <p:cNvSpPr/>
          <p:nvPr/>
        </p:nvSpPr>
        <p:spPr>
          <a:xfrm>
            <a:off x="2764221" y="4049465"/>
            <a:ext cx="5901562" cy="546176"/>
          </a:xfrm>
          <a:prstGeom prst="roundRect">
            <a:avLst>
              <a:gd name="adj" fmla="val 10000"/>
            </a:avLst>
          </a:prstGeom>
          <a:solidFill>
            <a:srgbClr val="FFE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F0B712"/>
              </a:buClr>
              <a:buFont typeface="Arial" charset="0"/>
              <a:buChar char="•"/>
            </a:pPr>
            <a:r>
              <a:rPr lang="es-PE" sz="1050" dirty="0">
                <a:solidFill>
                  <a:schemeClr val="tx1"/>
                </a:solidFill>
                <a:latin typeface="Calibri" charset="0"/>
                <a:ea typeface="Calibri" charset="0"/>
                <a:cs typeface="Calibri" charset="0"/>
              </a:rPr>
              <a:t>La organización verificar que se hayan cumplido con los requisitos del producto y del servicio, antes de su entrega. Debe mantenerse evidencia de la conformidad con los criterios de aceptación.</a:t>
            </a:r>
          </a:p>
        </p:txBody>
      </p:sp>
      <p:sp>
        <p:nvSpPr>
          <p:cNvPr id="25" name="Rectángulo redondeado 24"/>
          <p:cNvSpPr/>
          <p:nvPr/>
        </p:nvSpPr>
        <p:spPr>
          <a:xfrm>
            <a:off x="503238" y="4651299"/>
            <a:ext cx="2166390" cy="546176"/>
          </a:xfrm>
          <a:prstGeom prst="roundRect">
            <a:avLst>
              <a:gd name="adj" fmla="val 10000"/>
            </a:avLst>
          </a:prstGeom>
          <a:solidFill>
            <a:srgbClr val="F0B7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050" b="1" dirty="0">
                <a:solidFill>
                  <a:schemeClr val="tx1"/>
                </a:solidFill>
                <a:latin typeface="Calibri" charset="0"/>
                <a:ea typeface="Calibri" charset="0"/>
                <a:cs typeface="Calibri" charset="0"/>
              </a:rPr>
              <a:t>8.7 Control de los elementos de salidas del proceso, productos y servicios no conformes</a:t>
            </a:r>
          </a:p>
        </p:txBody>
      </p:sp>
      <p:sp>
        <p:nvSpPr>
          <p:cNvPr id="26" name="Rectángulo redondeado 25"/>
          <p:cNvSpPr/>
          <p:nvPr/>
        </p:nvSpPr>
        <p:spPr>
          <a:xfrm>
            <a:off x="2764221" y="4651299"/>
            <a:ext cx="5901562" cy="546176"/>
          </a:xfrm>
          <a:prstGeom prst="roundRect">
            <a:avLst>
              <a:gd name="adj" fmla="val 10000"/>
            </a:avLst>
          </a:prstGeom>
          <a:solidFill>
            <a:srgbClr val="FFE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F0B712"/>
              </a:buClr>
              <a:buFont typeface="Arial" charset="0"/>
              <a:buChar char="•"/>
            </a:pPr>
            <a:r>
              <a:rPr lang="es-PE" sz="1050" dirty="0">
                <a:solidFill>
                  <a:schemeClr val="tx1"/>
                </a:solidFill>
                <a:latin typeface="Calibri" charset="0"/>
                <a:ea typeface="Calibri" charset="0"/>
                <a:cs typeface="Calibri" charset="0"/>
              </a:rPr>
              <a:t> La organización debe asegurar de que las salidas de procesos, productos y servicios que no se ajusten a los requisitos, se identifican y controlan para prevenir su uso o entrega no intencionada.</a:t>
            </a:r>
          </a:p>
        </p:txBody>
      </p:sp>
      <p:sp>
        <p:nvSpPr>
          <p:cNvPr id="29"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Tree>
    <p:extLst>
      <p:ext uri="{BB962C8B-B14F-4D97-AF65-F5344CB8AC3E}">
        <p14:creationId xmlns:p14="http://schemas.microsoft.com/office/powerpoint/2010/main" val="1421662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916385"/>
            <a:ext cx="8167990" cy="246221"/>
          </a:xfrm>
          <a:prstGeom prst="rect">
            <a:avLst/>
          </a:prstGeom>
        </p:spPr>
        <p:txBody>
          <a:bodyPr vert="horz" wrap="square" lIns="0" tIns="0" rIns="0" bIns="0" rtlCol="0">
            <a:spAutoFit/>
          </a:bodyPr>
          <a:lstStyle/>
          <a:p>
            <a:pPr marL="223838" indent="-212725">
              <a:buSzPct val="100000"/>
              <a:buFont typeface="+mj-lt"/>
              <a:buAutoNum type="arabicPeriod" startAt="9"/>
              <a:tabLst>
                <a:tab pos="120650" algn="l"/>
              </a:tabLst>
            </a:pPr>
            <a:r>
              <a:rPr lang="es-ES_tradnl" sz="1600" b="1" spc="-10" dirty="0">
                <a:solidFill>
                  <a:srgbClr val="EE4639"/>
                </a:solidFill>
                <a:latin typeface="Calibri" charset="0"/>
                <a:ea typeface="Calibri" charset="0"/>
                <a:cs typeface="Calibri" charset="0"/>
              </a:rPr>
              <a:t>EVALUACIÓN DEL DESEMPEÑO</a:t>
            </a:r>
            <a:endParaRPr lang="es-ES_tradnl" sz="1600" spc="-10" dirty="0">
              <a:solidFill>
                <a:srgbClr val="EE4639"/>
              </a:solidFill>
              <a:latin typeface="Calibri" charset="0"/>
              <a:ea typeface="Calibri" charset="0"/>
              <a:cs typeface="Calibri" charset="0"/>
            </a:endParaRPr>
          </a:p>
        </p:txBody>
      </p:sp>
      <p:sp>
        <p:nvSpPr>
          <p:cNvPr id="15"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
        <p:nvSpPr>
          <p:cNvPr id="16" name="Rectángulo redondeado 15"/>
          <p:cNvSpPr/>
          <p:nvPr/>
        </p:nvSpPr>
        <p:spPr>
          <a:xfrm>
            <a:off x="503238" y="1354887"/>
            <a:ext cx="2590158" cy="1443222"/>
          </a:xfrm>
          <a:prstGeom prst="roundRect">
            <a:avLst>
              <a:gd name="adj" fmla="val 5572"/>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9.1 Seguimiento, medición, análisis y evaluación</a:t>
            </a:r>
          </a:p>
        </p:txBody>
      </p:sp>
      <p:sp>
        <p:nvSpPr>
          <p:cNvPr id="17" name="Rectángulo redondeado 16"/>
          <p:cNvSpPr/>
          <p:nvPr/>
        </p:nvSpPr>
        <p:spPr>
          <a:xfrm>
            <a:off x="3180946" y="1354887"/>
            <a:ext cx="5494742" cy="1443222"/>
          </a:xfrm>
          <a:prstGeom prst="roundRect">
            <a:avLst>
              <a:gd name="adj" fmla="val 4152"/>
            </a:avLst>
          </a:prstGeom>
          <a:solidFill>
            <a:srgbClr val="FBC8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EE4639"/>
              </a:buClr>
              <a:buFont typeface="Arial" charset="0"/>
              <a:buChar char="•"/>
            </a:pPr>
            <a:r>
              <a:rPr lang="es-PE" sz="1400" dirty="0">
                <a:solidFill>
                  <a:schemeClr val="tx1"/>
                </a:solidFill>
                <a:latin typeface="Calibri" charset="0"/>
                <a:ea typeface="Calibri" charset="0"/>
                <a:cs typeface="Calibri" charset="0"/>
              </a:rPr>
              <a:t>La organización debe asegurar que se implementen las actividades de seguimiento y medición, de acuerdo con los requisitos determinados y debe conservar la información documentada como evidencia de los resultados. Esto incluye el seguimiento de la percepción de los clientes sobre el grado en que se cumplen sus requisitos.</a:t>
            </a:r>
          </a:p>
        </p:txBody>
      </p:sp>
      <p:sp>
        <p:nvSpPr>
          <p:cNvPr id="18" name="Rectángulo redondeado 17"/>
          <p:cNvSpPr/>
          <p:nvPr/>
        </p:nvSpPr>
        <p:spPr>
          <a:xfrm>
            <a:off x="503238" y="2889702"/>
            <a:ext cx="2590158" cy="871771"/>
          </a:xfrm>
          <a:prstGeom prst="roundRect">
            <a:avLst>
              <a:gd name="adj" fmla="val 7531"/>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9.2 Auditoria interna</a:t>
            </a:r>
          </a:p>
        </p:txBody>
      </p:sp>
      <p:sp>
        <p:nvSpPr>
          <p:cNvPr id="23" name="Rectángulo redondeado 22"/>
          <p:cNvSpPr/>
          <p:nvPr/>
        </p:nvSpPr>
        <p:spPr>
          <a:xfrm>
            <a:off x="3180946" y="2889702"/>
            <a:ext cx="5494742" cy="871771"/>
          </a:xfrm>
          <a:prstGeom prst="roundRect">
            <a:avLst>
              <a:gd name="adj" fmla="val 7654"/>
            </a:avLst>
          </a:prstGeom>
          <a:solidFill>
            <a:srgbClr val="FBC8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EE4639"/>
              </a:buClr>
              <a:buFont typeface="Arial" charset="0"/>
              <a:buChar char="•"/>
            </a:pPr>
            <a:r>
              <a:rPr lang="es-PE" sz="1400" dirty="0">
                <a:solidFill>
                  <a:schemeClr val="tx1"/>
                </a:solidFill>
                <a:latin typeface="Calibri" charset="0"/>
                <a:ea typeface="Calibri" charset="0"/>
                <a:cs typeface="Calibri" charset="0"/>
              </a:rPr>
              <a:t>La organización debe realizar auditorías internas a intervalos planificados para proporcionar información del sistema de gestión </a:t>
            </a:r>
            <a:br>
              <a:rPr lang="es-PE" sz="1400" dirty="0">
                <a:solidFill>
                  <a:schemeClr val="tx1"/>
                </a:solidFill>
                <a:latin typeface="Calibri" charset="0"/>
                <a:ea typeface="Calibri" charset="0"/>
                <a:cs typeface="Calibri" charset="0"/>
              </a:rPr>
            </a:br>
            <a:r>
              <a:rPr lang="es-PE" sz="1400" dirty="0">
                <a:solidFill>
                  <a:schemeClr val="tx1"/>
                </a:solidFill>
                <a:latin typeface="Calibri" charset="0"/>
                <a:ea typeface="Calibri" charset="0"/>
                <a:cs typeface="Calibri" charset="0"/>
              </a:rPr>
              <a:t>de calidad.</a:t>
            </a:r>
          </a:p>
        </p:txBody>
      </p:sp>
      <p:sp>
        <p:nvSpPr>
          <p:cNvPr id="24" name="Rectángulo redondeado 23"/>
          <p:cNvSpPr/>
          <p:nvPr/>
        </p:nvSpPr>
        <p:spPr>
          <a:xfrm>
            <a:off x="503238" y="3853066"/>
            <a:ext cx="2590158" cy="1380922"/>
          </a:xfrm>
          <a:prstGeom prst="roundRect">
            <a:avLst>
              <a:gd name="adj" fmla="val 5880"/>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charset="0"/>
                <a:ea typeface="Calibri" charset="0"/>
                <a:cs typeface="Calibri" charset="0"/>
              </a:rPr>
              <a:t>9.3 Revisión por la dirección</a:t>
            </a:r>
          </a:p>
        </p:txBody>
      </p:sp>
      <p:sp>
        <p:nvSpPr>
          <p:cNvPr id="25" name="Rectángulo redondeado 24"/>
          <p:cNvSpPr/>
          <p:nvPr/>
        </p:nvSpPr>
        <p:spPr>
          <a:xfrm>
            <a:off x="3180946" y="3853066"/>
            <a:ext cx="5494742" cy="1380922"/>
          </a:xfrm>
          <a:prstGeom prst="roundRect">
            <a:avLst>
              <a:gd name="adj" fmla="val 4895"/>
            </a:avLst>
          </a:prstGeom>
          <a:solidFill>
            <a:srgbClr val="FEC9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EE4639"/>
              </a:buClr>
              <a:buFont typeface="Arial" charset="0"/>
              <a:buChar char="•"/>
            </a:pPr>
            <a:r>
              <a:rPr lang="es-PE" sz="1400" dirty="0">
                <a:solidFill>
                  <a:schemeClr val="tx1"/>
                </a:solidFill>
                <a:latin typeface="Calibri" charset="0"/>
                <a:ea typeface="Calibri" charset="0"/>
                <a:cs typeface="Calibri" charset="0"/>
              </a:rPr>
              <a:t>La alta dirección debe revisar el sistema de gestión de calidad de la organización, a intervalos planificados, para asegurar su continua conveniencia, adecuación y eficacia. La organización debe retener la información documentada como evidencia de los resultados de las revisiones por la dirección.</a:t>
            </a:r>
          </a:p>
        </p:txBody>
      </p:sp>
    </p:spTree>
    <p:extLst>
      <p:ext uri="{BB962C8B-B14F-4D97-AF65-F5344CB8AC3E}">
        <p14:creationId xmlns:p14="http://schemas.microsoft.com/office/powerpoint/2010/main" val="318356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915988"/>
            <a:ext cx="8167990" cy="246221"/>
          </a:xfrm>
          <a:prstGeom prst="rect">
            <a:avLst/>
          </a:prstGeom>
        </p:spPr>
        <p:txBody>
          <a:bodyPr vert="horz" wrap="square" lIns="0" tIns="0" rIns="0" bIns="0" rtlCol="0">
            <a:spAutoFit/>
          </a:bodyPr>
          <a:lstStyle/>
          <a:p>
            <a:pPr marL="354625" indent="-342900">
              <a:buSzPct val="100000"/>
              <a:buFont typeface="+mj-lt"/>
              <a:buAutoNum type="arabicPeriod" startAt="10"/>
              <a:tabLst>
                <a:tab pos="121285" algn="l"/>
              </a:tabLst>
            </a:pPr>
            <a:r>
              <a:rPr lang="es-ES_tradnl" sz="1600" b="1" spc="-10" dirty="0">
                <a:solidFill>
                  <a:srgbClr val="2670D5"/>
                </a:solidFill>
                <a:latin typeface="Calibri" charset="0"/>
                <a:ea typeface="Calibri" charset="0"/>
                <a:cs typeface="Calibri" charset="0"/>
              </a:rPr>
              <a:t>MEJORA</a:t>
            </a:r>
            <a:endParaRPr lang="es-ES_tradnl" sz="1600" spc="-10" dirty="0">
              <a:solidFill>
                <a:srgbClr val="2670D5"/>
              </a:solidFill>
              <a:latin typeface="Calibri" charset="0"/>
              <a:ea typeface="Calibri" charset="0"/>
              <a:cs typeface="Calibri" charset="0"/>
            </a:endParaRPr>
          </a:p>
        </p:txBody>
      </p:sp>
      <p:sp>
        <p:nvSpPr>
          <p:cNvPr id="19" name="Rectángulo redondeado 18"/>
          <p:cNvSpPr/>
          <p:nvPr/>
        </p:nvSpPr>
        <p:spPr>
          <a:xfrm>
            <a:off x="503238" y="1354887"/>
            <a:ext cx="2590158" cy="871771"/>
          </a:xfrm>
          <a:prstGeom prst="roundRect">
            <a:avLst>
              <a:gd name="adj" fmla="val 8543"/>
            </a:avLst>
          </a:prstGeom>
          <a:solidFill>
            <a:srgbClr val="26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panose="020F0502020204030204" pitchFamily="34" charset="0"/>
                <a:cs typeface="Calibri" panose="020F0502020204030204" pitchFamily="34" charset="0"/>
              </a:rPr>
              <a:t>10.1 Generalidades</a:t>
            </a:r>
          </a:p>
        </p:txBody>
      </p:sp>
      <p:sp>
        <p:nvSpPr>
          <p:cNvPr id="20" name="Rectángulo redondeado 19"/>
          <p:cNvSpPr/>
          <p:nvPr/>
        </p:nvSpPr>
        <p:spPr>
          <a:xfrm>
            <a:off x="3180946" y="1354887"/>
            <a:ext cx="5505856" cy="871771"/>
          </a:xfrm>
          <a:prstGeom prst="roundRect">
            <a:avLst>
              <a:gd name="adj" fmla="val 7815"/>
            </a:avLst>
          </a:prstGeom>
          <a:solidFill>
            <a:srgbClr val="2670D5">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2670D5"/>
              </a:buClr>
              <a:buFont typeface="Arial" charset="0"/>
              <a:buChar char="•"/>
            </a:pPr>
            <a:r>
              <a:rPr lang="es-PE" sz="1500" dirty="0">
                <a:solidFill>
                  <a:schemeClr val="tx1"/>
                </a:solidFill>
                <a:latin typeface="Calibri" charset="0"/>
                <a:ea typeface="Calibri" charset="0"/>
                <a:cs typeface="Calibri" charset="0"/>
              </a:rPr>
              <a:t>La organización debe determinar y seleccionar las oportunidades de mejora e implementar las acciones necesarias para cumplir con los requisitos del cliente y mejorar la satisfacción del cliente.</a:t>
            </a:r>
          </a:p>
        </p:txBody>
      </p:sp>
      <p:sp>
        <p:nvSpPr>
          <p:cNvPr id="21" name="Rectángulo redondeado 20"/>
          <p:cNvSpPr/>
          <p:nvPr/>
        </p:nvSpPr>
        <p:spPr>
          <a:xfrm>
            <a:off x="503238" y="2318250"/>
            <a:ext cx="2590158" cy="1108122"/>
          </a:xfrm>
          <a:prstGeom prst="roundRect">
            <a:avLst>
              <a:gd name="adj" fmla="val 6849"/>
            </a:avLst>
          </a:prstGeom>
          <a:solidFill>
            <a:srgbClr val="26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panose="020F0502020204030204" pitchFamily="34" charset="0"/>
                <a:cs typeface="Calibri" panose="020F0502020204030204" pitchFamily="34" charset="0"/>
              </a:rPr>
              <a:t>10.2 No conformidad y acciones correctivas</a:t>
            </a:r>
          </a:p>
        </p:txBody>
      </p:sp>
      <p:sp>
        <p:nvSpPr>
          <p:cNvPr id="22" name="Rectángulo redondeado 21"/>
          <p:cNvSpPr/>
          <p:nvPr/>
        </p:nvSpPr>
        <p:spPr>
          <a:xfrm>
            <a:off x="3180946" y="2318250"/>
            <a:ext cx="5505856" cy="1108122"/>
          </a:xfrm>
          <a:prstGeom prst="roundRect">
            <a:avLst>
              <a:gd name="adj" fmla="val 6848"/>
            </a:avLst>
          </a:prstGeom>
          <a:solidFill>
            <a:srgbClr val="2670D5">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2670D5"/>
              </a:buClr>
              <a:buFont typeface="Arial" charset="0"/>
              <a:buChar char="•"/>
            </a:pPr>
            <a:r>
              <a:rPr lang="es-PE" sz="1500" dirty="0">
                <a:solidFill>
                  <a:schemeClr val="tx1"/>
                </a:solidFill>
                <a:latin typeface="Calibri" charset="0"/>
                <a:ea typeface="Calibri" charset="0"/>
                <a:cs typeface="Calibri" charset="0"/>
              </a:rPr>
              <a:t>Cuando se produce una no conformidad, incluyendo aquellas derivadas de las quejas del cliente, la organización debe tomar acciones correctivas apropiadas a los efectos de las no conformidades encontradas.</a:t>
            </a:r>
          </a:p>
        </p:txBody>
      </p:sp>
      <p:sp>
        <p:nvSpPr>
          <p:cNvPr id="12" name="Rectángulo redondeado 11"/>
          <p:cNvSpPr/>
          <p:nvPr/>
        </p:nvSpPr>
        <p:spPr>
          <a:xfrm>
            <a:off x="503238" y="3523351"/>
            <a:ext cx="2590158" cy="1258856"/>
          </a:xfrm>
          <a:prstGeom prst="roundRect">
            <a:avLst>
              <a:gd name="adj" fmla="val 6217"/>
            </a:avLst>
          </a:prstGeom>
          <a:solidFill>
            <a:srgbClr val="26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s-PE" sz="1500" b="1" dirty="0">
                <a:latin typeface="Calibri" panose="020F0502020204030204" pitchFamily="34" charset="0"/>
                <a:cs typeface="Calibri" panose="020F0502020204030204" pitchFamily="34" charset="0"/>
              </a:rPr>
              <a:t>10.3 Mejora continua</a:t>
            </a:r>
          </a:p>
        </p:txBody>
      </p:sp>
      <p:sp>
        <p:nvSpPr>
          <p:cNvPr id="13" name="Rectángulo redondeado 12"/>
          <p:cNvSpPr/>
          <p:nvPr/>
        </p:nvSpPr>
        <p:spPr>
          <a:xfrm>
            <a:off x="3180946" y="3523351"/>
            <a:ext cx="5505856" cy="1258856"/>
          </a:xfrm>
          <a:prstGeom prst="roundRect">
            <a:avLst>
              <a:gd name="adj" fmla="val 6217"/>
            </a:avLst>
          </a:prstGeom>
          <a:solidFill>
            <a:srgbClr val="2670D5">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33350" indent="-133350">
              <a:buClr>
                <a:srgbClr val="2670D5"/>
              </a:buClr>
              <a:buFont typeface="Arial" charset="0"/>
              <a:buChar char="•"/>
            </a:pPr>
            <a:r>
              <a:rPr lang="es-PE" sz="1500" dirty="0">
                <a:solidFill>
                  <a:schemeClr val="tx1"/>
                </a:solidFill>
                <a:latin typeface="Calibri" charset="0"/>
                <a:ea typeface="Calibri" charset="0"/>
                <a:cs typeface="Calibri" charset="0"/>
              </a:rPr>
              <a:t>La organización debe tener en cuenta los resultados de análisis y evaluación, así como las resultados de revisión por la dirección, para confirmar si hay áreas de bajo rendimiento u oportunidades que deben ser abordadas en el marco de la mejora continua.</a:t>
            </a:r>
          </a:p>
        </p:txBody>
      </p:sp>
      <p:sp>
        <p:nvSpPr>
          <p:cNvPr id="10"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REQUISITOS DE LA NORMA ISO 9001:2015</a:t>
            </a:r>
          </a:p>
        </p:txBody>
      </p:sp>
    </p:spTree>
    <p:extLst>
      <p:ext uri="{BB962C8B-B14F-4D97-AF65-F5344CB8AC3E}">
        <p14:creationId xmlns:p14="http://schemas.microsoft.com/office/powerpoint/2010/main" val="524091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1129727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 name="object 7"/>
          <p:cNvSpPr txBox="1"/>
          <p:nvPr/>
        </p:nvSpPr>
        <p:spPr>
          <a:xfrm>
            <a:off x="1279545" y="912813"/>
            <a:ext cx="5173210" cy="3231654"/>
          </a:xfrm>
          <a:prstGeom prst="rect">
            <a:avLst/>
          </a:prstGeom>
        </p:spPr>
        <p:txBody>
          <a:bodyPr vert="horz" wrap="square" lIns="0" tIns="0" rIns="0" bIns="0" rtlCol="0">
            <a:spAutoFit/>
          </a:bodyPr>
          <a:lstStyle/>
          <a:p>
            <a:pPr algn="just"/>
            <a:r>
              <a:rPr lang="es-PE" sz="1400" dirty="0">
                <a:latin typeface="Calibri" charset="0"/>
                <a:ea typeface="Calibri" charset="0"/>
                <a:cs typeface="Calibri" charset="0"/>
              </a:rPr>
              <a:t>La Organización Internacional de Normalización (ISO) es una organización gubernamental internacional, fundada en 1947, reconocida como la principal en normalización en el mundo.</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Los nuevos estándares ISO pasan por una secuencia ordenada de etapas previas a su aprobación.</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La Norma ISO 9001 especifica los requisitos para un sistema de gestión de calidad que pueden utilizarse para su aplicación interna por las organizaciones, para certificación o para fines contractuales. Se centra en la eficacia de la calidad para satisfacer los requisitos del cliente.</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La Norma ISO 9001:2015 está compuesta por diez capítulos, y es aplicable a cualquier tipo de empresa sin importar su tamaño, facturación ni la industria de origen.</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pic>
        <p:nvPicPr>
          <p:cNvPr id="15" name="Imagen 14"/>
          <p:cNvPicPr>
            <a:picLocks noChangeAspect="1"/>
          </p:cNvPicPr>
          <p:nvPr/>
        </p:nvPicPr>
        <p:blipFill>
          <a:blip r:embed="rId3"/>
          <a:stretch>
            <a:fillRect/>
          </a:stretch>
        </p:blipFill>
        <p:spPr>
          <a:xfrm>
            <a:off x="1011260" y="1813577"/>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2" name="Imagen 1"/>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pic>
        <p:nvPicPr>
          <p:cNvPr id="10" name="Imagen 9"/>
          <p:cNvPicPr>
            <a:picLocks noChangeAspect="1"/>
          </p:cNvPicPr>
          <p:nvPr/>
        </p:nvPicPr>
        <p:blipFill>
          <a:blip r:embed="rId3"/>
          <a:stretch>
            <a:fillRect/>
          </a:stretch>
        </p:blipFill>
        <p:spPr>
          <a:xfrm>
            <a:off x="1011260" y="2459477"/>
            <a:ext cx="114138" cy="117546"/>
          </a:xfrm>
          <a:prstGeom prst="rect">
            <a:avLst/>
          </a:prstGeom>
        </p:spPr>
      </p:pic>
      <p:pic>
        <p:nvPicPr>
          <p:cNvPr id="9" name="Imagen 8"/>
          <p:cNvPicPr>
            <a:picLocks noChangeAspect="1"/>
          </p:cNvPicPr>
          <p:nvPr/>
        </p:nvPicPr>
        <p:blipFill>
          <a:blip r:embed="rId3"/>
          <a:stretch>
            <a:fillRect/>
          </a:stretch>
        </p:blipFill>
        <p:spPr>
          <a:xfrm>
            <a:off x="1011260" y="3518920"/>
            <a:ext cx="114138" cy="117546"/>
          </a:xfrm>
          <a:prstGeom prst="rect">
            <a:avLst/>
          </a:prstGeom>
        </p:spPr>
      </p:pic>
      <p:sp>
        <p:nvSpPr>
          <p:cNvPr id="11" name="Rectangle 5">
            <a:extLst>
              <a:ext uri="{FF2B5EF4-FFF2-40B4-BE49-F238E27FC236}">
                <a16:creationId xmlns:a16="http://schemas.microsoft.com/office/drawing/2014/main" id="{80440FE6-086D-EF45-90B3-5F2F8FCF05A0}"/>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1425438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4C522DA3-103E-E949-8B36-8DBFDB39D903}"/>
              </a:ext>
            </a:extLst>
          </p:cNvPr>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ángulo 10">
            <a:extLst>
              <a:ext uri="{FF2B5EF4-FFF2-40B4-BE49-F238E27FC236}">
                <a16:creationId xmlns:a16="http://schemas.microsoft.com/office/drawing/2014/main" id="{2EC09874-6AA0-204D-BE96-49309B5E8EB7}"/>
              </a:ext>
            </a:extLst>
          </p:cNvPr>
          <p:cNvSpPr/>
          <p:nvPr/>
        </p:nvSpPr>
        <p:spPr>
          <a:xfrm>
            <a:off x="684214" y="1245204"/>
            <a:ext cx="4745036" cy="861774"/>
          </a:xfrm>
          <a:prstGeom prst="rect">
            <a:avLst/>
          </a:prstGeom>
        </p:spPr>
        <p:txBody>
          <a:bodyPr wrap="square" lIns="0" tIns="0" rIns="0" bIns="0">
            <a:spAutoFit/>
          </a:bodyPr>
          <a:lstStyle/>
          <a:p>
            <a:pPr marL="227013" indent="-227013" algn="just" defTabSz="731342">
              <a:buFont typeface="+mj-lt"/>
              <a:buAutoNum type="arabicPeriod"/>
            </a:pPr>
            <a:r>
              <a:rPr lang="es-PE" sz="1400" b="1" dirty="0">
                <a:latin typeface="Calibri" charset="0"/>
                <a:cs typeface="Calibri" charset="0"/>
              </a:rPr>
              <a:t>Seleccionar una empresa</a:t>
            </a:r>
          </a:p>
          <a:p>
            <a:pPr marL="227013" indent="-227013" algn="just" defTabSz="731342">
              <a:buFont typeface="+mj-lt"/>
              <a:buAutoNum type="arabicPeriod"/>
            </a:pPr>
            <a:r>
              <a:rPr lang="es-PE" sz="1400" b="1" dirty="0">
                <a:latin typeface="Calibri" charset="0"/>
                <a:cs typeface="Calibri" charset="0"/>
              </a:rPr>
              <a:t>Elaborar la política de Calidad para la empresa</a:t>
            </a:r>
          </a:p>
          <a:p>
            <a:pPr marL="227013" indent="-227013" algn="just" defTabSz="731342">
              <a:buFont typeface="+mj-lt"/>
              <a:buAutoNum type="arabicPeriod"/>
            </a:pPr>
            <a:r>
              <a:rPr lang="es-ES" sz="1400" b="1" dirty="0">
                <a:latin typeface="Calibri" charset="0"/>
                <a:cs typeface="Calibri" charset="0"/>
              </a:rPr>
              <a:t>E</a:t>
            </a:r>
            <a:r>
              <a:rPr lang="es-PE" sz="1400" b="1" dirty="0">
                <a:latin typeface="Calibri" charset="0"/>
                <a:cs typeface="Calibri" charset="0"/>
              </a:rPr>
              <a:t>laborar los objetivos en base a la política de Calidad</a:t>
            </a:r>
            <a:endParaRPr lang="es-PE" sz="1400" dirty="0">
              <a:latin typeface="Calibri" charset="0"/>
              <a:cs typeface="Calibri" charset="0"/>
            </a:endParaRPr>
          </a:p>
          <a:p>
            <a:pPr marL="227013" indent="-227013" defTabSz="731342">
              <a:buFont typeface="+mj-lt"/>
              <a:buAutoNum type="arabicPeriod"/>
            </a:pPr>
            <a:endParaRPr lang="es-PE" sz="1400" dirty="0">
              <a:latin typeface="Calibri" charset="0"/>
              <a:cs typeface="Calibri" charset="0"/>
            </a:endParaRPr>
          </a:p>
        </p:txBody>
      </p:sp>
      <p:pic>
        <p:nvPicPr>
          <p:cNvPr id="14" name="Imagen 13">
            <a:extLst>
              <a:ext uri="{FF2B5EF4-FFF2-40B4-BE49-F238E27FC236}">
                <a16:creationId xmlns:a16="http://schemas.microsoft.com/office/drawing/2014/main" id="{A0161967-9056-E54A-BF53-23AD8AE406FD}"/>
              </a:ext>
            </a:extLst>
          </p:cNvPr>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
        <p:nvSpPr>
          <p:cNvPr id="15" name="Rectángulo 14">
            <a:extLst>
              <a:ext uri="{FF2B5EF4-FFF2-40B4-BE49-F238E27FC236}">
                <a16:creationId xmlns:a16="http://schemas.microsoft.com/office/drawing/2014/main" id="{4660369D-4182-5141-9195-CFE6A5D2C0A4}"/>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16" name="Agrupar 7">
            <a:extLst>
              <a:ext uri="{FF2B5EF4-FFF2-40B4-BE49-F238E27FC236}">
                <a16:creationId xmlns:a16="http://schemas.microsoft.com/office/drawing/2014/main" id="{FA58947F-9F9E-0C43-A6FC-95B2F222B0B1}"/>
              </a:ext>
            </a:extLst>
          </p:cNvPr>
          <p:cNvGrpSpPr/>
          <p:nvPr/>
        </p:nvGrpSpPr>
        <p:grpSpPr>
          <a:xfrm>
            <a:off x="514858" y="499074"/>
            <a:ext cx="131794" cy="132296"/>
            <a:chOff x="511902" y="912278"/>
            <a:chExt cx="281320" cy="282391"/>
          </a:xfrm>
        </p:grpSpPr>
        <p:sp>
          <p:nvSpPr>
            <p:cNvPr id="17" name="Elipse 16">
              <a:extLst>
                <a:ext uri="{FF2B5EF4-FFF2-40B4-BE49-F238E27FC236}">
                  <a16:creationId xmlns:a16="http://schemas.microsoft.com/office/drawing/2014/main" id="{631D943A-AD43-234B-96B6-FCE8D17D640C}"/>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8" name="Imagen 17">
              <a:extLst>
                <a:ext uri="{FF2B5EF4-FFF2-40B4-BE49-F238E27FC236}">
                  <a16:creationId xmlns:a16="http://schemas.microsoft.com/office/drawing/2014/main" id="{DD1E368D-66AD-E148-94CD-CF06B927C0C1}"/>
                </a:ext>
              </a:extLst>
            </p:cNvPr>
            <p:cNvPicPr>
              <a:picLocks noChangeAspect="1"/>
            </p:cNvPicPr>
            <p:nvPr/>
          </p:nvPicPr>
          <p:blipFill>
            <a:blip r:embed="rId5">
              <a:alphaModFix/>
              <a:lum bright="100000" contrast="100000"/>
            </a:blip>
            <a:stretch>
              <a:fillRect/>
            </a:stretch>
          </p:blipFill>
          <p:spPr>
            <a:xfrm rot="5400000">
              <a:off x="578093" y="979007"/>
              <a:ext cx="148937" cy="148937"/>
            </a:xfrm>
            <a:prstGeom prst="rect">
              <a:avLst/>
            </a:prstGeom>
          </p:spPr>
        </p:pic>
      </p:grpSp>
    </p:spTree>
    <p:custDataLst>
      <p:tags r:id="rId1"/>
    </p:custDataLst>
    <p:extLst>
      <p:ext uri="{BB962C8B-B14F-4D97-AF65-F5344CB8AC3E}">
        <p14:creationId xmlns:p14="http://schemas.microsoft.com/office/powerpoint/2010/main" val="89688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 name="object 7"/>
          <p:cNvSpPr txBox="1"/>
          <p:nvPr/>
        </p:nvSpPr>
        <p:spPr>
          <a:xfrm>
            <a:off x="1279009" y="917823"/>
            <a:ext cx="5329181" cy="646331"/>
          </a:xfrm>
          <a:prstGeom prst="rect">
            <a:avLst/>
          </a:prstGeom>
        </p:spPr>
        <p:txBody>
          <a:bodyPr vert="horz" wrap="square" lIns="0" tIns="0" rIns="0" bIns="0" rtlCol="0">
            <a:spAutoFit/>
          </a:bodyPr>
          <a:lstStyle/>
          <a:p>
            <a:pPr marL="174625" indent="-174625">
              <a:spcBef>
                <a:spcPts val="0"/>
              </a:spcBef>
              <a:buSzPct val="100000"/>
            </a:pPr>
            <a:r>
              <a:rPr lang="es" sz="1400" dirty="0">
                <a:solidFill>
                  <a:schemeClr val="bg1">
                    <a:lumMod val="50000"/>
                  </a:schemeClr>
                </a:solidFill>
                <a:latin typeface="Calibri" charset="0"/>
                <a:ea typeface="Calibri" charset="0"/>
                <a:cs typeface="Calibri" charset="0"/>
              </a:rPr>
              <a:t>http://www.iso.org/iso/home.htm</a:t>
            </a:r>
          </a:p>
          <a:p>
            <a:pPr marL="174625" indent="-174625">
              <a:spcBef>
                <a:spcPts val="0"/>
              </a:spcBef>
              <a:buSzPct val="100000"/>
            </a:pPr>
            <a:endParaRPr lang="es-ES" sz="1400" dirty="0">
              <a:latin typeface="Calibri" charset="0"/>
              <a:ea typeface="Calibri" charset="0"/>
              <a:cs typeface="Calibri" charset="0"/>
            </a:endParaRPr>
          </a:p>
          <a:p>
            <a:pPr marL="174625" indent="-174625">
              <a:spcBef>
                <a:spcPts val="0"/>
              </a:spcBef>
              <a:buSzPct val="100000"/>
            </a:pPr>
            <a:r>
              <a:rPr lang="es" sz="1400" dirty="0">
                <a:latin typeface="Calibri" charset="0"/>
                <a:ea typeface="Calibri" charset="0"/>
                <a:cs typeface="Calibri" charset="0"/>
              </a:rPr>
              <a:t>Norma ISO 9001:2015 Sistemas de Gestión de la Calidad. Requisitos</a:t>
            </a:r>
          </a:p>
        </p:txBody>
      </p:sp>
      <p:pic>
        <p:nvPicPr>
          <p:cNvPr id="9" name="Imagen 8"/>
          <p:cNvPicPr>
            <a:picLocks noChangeAspect="1"/>
          </p:cNvPicPr>
          <p:nvPr/>
        </p:nvPicPr>
        <p:blipFill>
          <a:blip r:embed="rId3"/>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0" name="Imagen 9"/>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pic>
        <p:nvPicPr>
          <p:cNvPr id="8" name="Imagen 7"/>
          <p:cNvPicPr>
            <a:picLocks noChangeAspect="1"/>
          </p:cNvPicPr>
          <p:nvPr/>
        </p:nvPicPr>
        <p:blipFill>
          <a:blip r:embed="rId3"/>
          <a:stretch>
            <a:fillRect/>
          </a:stretch>
        </p:blipFill>
        <p:spPr>
          <a:xfrm>
            <a:off x="1008064" y="1405149"/>
            <a:ext cx="103867" cy="106967"/>
          </a:xfrm>
          <a:prstGeom prst="rect">
            <a:avLst/>
          </a:prstGeom>
        </p:spPr>
      </p:pic>
      <p:sp>
        <p:nvSpPr>
          <p:cNvPr id="11" name="Rectangle 5">
            <a:extLst>
              <a:ext uri="{FF2B5EF4-FFF2-40B4-BE49-F238E27FC236}">
                <a16:creationId xmlns:a16="http://schemas.microsoft.com/office/drawing/2014/main" id="{12634C4F-4724-344D-9D80-B71EE0BC7E3D}"/>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113" y="917222"/>
            <a:ext cx="3885500" cy="3770263"/>
          </a:xfrm>
          <a:prstGeom prst="rect">
            <a:avLst/>
          </a:prstGeom>
        </p:spPr>
        <p:txBody>
          <a:bodyPr vert="horz" wrap="square" lIns="0" tIns="0" rIns="0" bIns="0" rtlCol="0">
            <a:spAutoFit/>
          </a:bodyPr>
          <a:lstStyle/>
          <a:p>
            <a:pPr marL="11725">
              <a:spcAft>
                <a:spcPts val="600"/>
              </a:spcAft>
              <a:buSzPct val="100000"/>
              <a:tabLst>
                <a:tab pos="121285" algn="l"/>
              </a:tabLst>
            </a:pPr>
            <a:r>
              <a:rPr lang="es-ES_tradnl" sz="1600" b="1" spc="-10" dirty="0">
                <a:latin typeface="Calibri" charset="0"/>
                <a:ea typeface="Calibri" charset="0"/>
                <a:cs typeface="Calibri" charset="0"/>
              </a:rPr>
              <a:t>ORGANIZACIÓN INTERNACIONAL </a:t>
            </a:r>
            <a:br>
              <a:rPr lang="es-ES_tradnl" sz="1600" b="1" spc="-10" dirty="0">
                <a:latin typeface="Calibri" charset="0"/>
                <a:ea typeface="Calibri" charset="0"/>
                <a:cs typeface="Calibri" charset="0"/>
              </a:rPr>
            </a:br>
            <a:r>
              <a:rPr lang="es-ES_tradnl" sz="1600" b="1" spc="-10" dirty="0">
                <a:latin typeface="Calibri" charset="0"/>
                <a:ea typeface="Calibri" charset="0"/>
                <a:cs typeface="Calibri" charset="0"/>
              </a:rPr>
              <a:t>DE NORMALIZACIÓN</a:t>
            </a:r>
          </a:p>
          <a:p>
            <a:pPr marL="174625" indent="-163513" algn="just">
              <a:buSzPct val="100000"/>
              <a:buFont typeface="Arial"/>
              <a:buChar char="•"/>
            </a:pPr>
            <a:r>
              <a:rPr lang="es-ES_tradnl" sz="1600" spc="-10" dirty="0">
                <a:latin typeface="Calibri" charset="0"/>
                <a:ea typeface="Calibri" charset="0"/>
                <a:cs typeface="Calibri" charset="0"/>
              </a:rPr>
              <a:t>La Organización Internacional de Normalización (ISO) es una organización gubernamental internacional, fundada en 1947, reconocida como la principal en normalización en el mundo</a:t>
            </a:r>
          </a:p>
          <a:p>
            <a:pPr marL="174625" indent="-163513" algn="just">
              <a:buSzPct val="100000"/>
              <a:buFont typeface="Arial"/>
              <a:buChar char="•"/>
            </a:pPr>
            <a:endParaRPr lang="es-ES_tradnl" sz="1600" spc="-10" dirty="0">
              <a:latin typeface="Calibri" charset="0"/>
              <a:ea typeface="Calibri" charset="0"/>
              <a:cs typeface="Calibri" charset="0"/>
            </a:endParaRPr>
          </a:p>
          <a:p>
            <a:pPr marL="174625" indent="-163513" algn="just">
              <a:buSzPct val="100000"/>
              <a:buFont typeface="Arial"/>
              <a:buChar char="•"/>
            </a:pPr>
            <a:r>
              <a:rPr lang="es-ES_tradnl" sz="1600" spc="-10" dirty="0">
                <a:latin typeface="Calibri" charset="0"/>
                <a:ea typeface="Calibri" charset="0"/>
                <a:cs typeface="Calibri" charset="0"/>
              </a:rPr>
              <a:t>Su sede principal esta en Ginebra (Suiza)</a:t>
            </a:r>
          </a:p>
          <a:p>
            <a:pPr marL="174625" indent="-163513" algn="just">
              <a:buSzPct val="100000"/>
              <a:buFont typeface="Arial"/>
              <a:buChar char="•"/>
            </a:pPr>
            <a:endParaRPr lang="es-ES_tradnl" sz="1600" spc="-10" dirty="0">
              <a:latin typeface="Calibri" charset="0"/>
              <a:ea typeface="Calibri" charset="0"/>
              <a:cs typeface="Calibri" charset="0"/>
            </a:endParaRPr>
          </a:p>
          <a:p>
            <a:pPr marL="174625" indent="-163513" algn="just">
              <a:buSzPct val="100000"/>
              <a:buFont typeface="Arial"/>
              <a:buChar char="•"/>
            </a:pPr>
            <a:r>
              <a:rPr lang="es-PE" sz="1600" dirty="0">
                <a:latin typeface="Calibri" panose="020F0502020204030204" pitchFamily="34" charset="0"/>
                <a:cs typeface="Calibri" panose="020F0502020204030204" pitchFamily="34" charset="0"/>
              </a:rPr>
              <a:t>Está formada por las organizaciones nacionales de normalización de más de 100 países. El Perú está representado por Indecopi.</a:t>
            </a:r>
          </a:p>
          <a:p>
            <a:pPr marL="174625" indent="-163513">
              <a:buSzPct val="100000"/>
              <a:buFont typeface="Arial"/>
              <a:buChar char="•"/>
            </a:pPr>
            <a:endParaRPr lang="es-ES_tradnl" sz="1600" spc="-10" dirty="0">
              <a:latin typeface="Calibri" charset="0"/>
              <a:ea typeface="Calibri" charset="0"/>
              <a:cs typeface="Calibri" charset="0"/>
            </a:endParaRPr>
          </a:p>
        </p:txBody>
      </p:sp>
      <p:sp>
        <p:nvSpPr>
          <p:cNvPr id="2" name="Rectángulo 1"/>
          <p:cNvSpPr/>
          <p:nvPr/>
        </p:nvSpPr>
        <p:spPr>
          <a:xfrm>
            <a:off x="4751388" y="481012"/>
            <a:ext cx="3924301" cy="4752975"/>
          </a:xfrm>
          <a:prstGeom prst="rect">
            <a:avLst/>
          </a:prstGeom>
          <a:solidFill>
            <a:srgbClr val="E305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endParaRPr>
          </a:p>
        </p:txBody>
      </p:sp>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9093" y="1547120"/>
            <a:ext cx="2806425" cy="2584249"/>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ISO</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085898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916770"/>
            <a:ext cx="8057804" cy="738664"/>
          </a:xfrm>
          <a:prstGeom prst="rect">
            <a:avLst/>
          </a:prstGeom>
        </p:spPr>
        <p:txBody>
          <a:bodyPr vert="horz" wrap="square" lIns="0" tIns="0" rIns="0" bIns="0" rtlCol="0">
            <a:spAutoFit/>
          </a:bodyPr>
          <a:lstStyle/>
          <a:p>
            <a:pPr marL="11725" algn="just">
              <a:buSzPct val="100000"/>
              <a:tabLst>
                <a:tab pos="121285" algn="l"/>
              </a:tabLst>
            </a:pPr>
            <a:r>
              <a:rPr lang="es-ES_tradnl" sz="1600" spc="-10" dirty="0">
                <a:latin typeface="Calibri" charset="0"/>
                <a:ea typeface="Calibri" charset="0"/>
                <a:cs typeface="Calibri" charset="0"/>
              </a:rPr>
              <a:t>El portafolio de mas de 19 200 estándares de ISO provee a las empresas, gobiernos y la sociedad con  herramientas practicas para las 3 dimensiones del desarrollo sustentable: económico, medioambiental y social.</a:t>
            </a:r>
          </a:p>
        </p:txBody>
      </p:sp>
      <p:pic>
        <p:nvPicPr>
          <p:cNvPr id="4" name="Imagen 3"/>
          <p:cNvPicPr>
            <a:picLocks noChangeAspect="1"/>
          </p:cNvPicPr>
          <p:nvPr/>
        </p:nvPicPr>
        <p:blipFill rotWithShape="1">
          <a:blip r:embed="rId3" cstate="print">
            <a:extLst>
              <a:ext uri="{28A0092B-C50C-407E-A947-70E740481C1C}">
                <a14:useLocalDpi xmlns:a14="http://schemas.microsoft.com/office/drawing/2010/main" val="0"/>
              </a:ext>
            </a:extLst>
          </a:blip>
          <a:srcRect t="21294" b="995"/>
          <a:stretch/>
        </p:blipFill>
        <p:spPr>
          <a:xfrm>
            <a:off x="503238" y="1928378"/>
            <a:ext cx="8172450" cy="3305610"/>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ISO</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381032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0362" y="917113"/>
            <a:ext cx="8167990" cy="246221"/>
          </a:xfrm>
          <a:prstGeom prst="rect">
            <a:avLst/>
          </a:prstGeom>
        </p:spPr>
        <p:txBody>
          <a:bodyPr vert="horz" wrap="square" lIns="0" tIns="0" rIns="0" bIns="0" rtlCol="0">
            <a:spAutoFit/>
          </a:bodyPr>
          <a:lstStyle/>
          <a:p>
            <a:pPr marL="11725">
              <a:buSzPct val="100000"/>
              <a:tabLst>
                <a:tab pos="121285" algn="l"/>
              </a:tabLst>
            </a:pPr>
            <a:r>
              <a:rPr lang="es-ES_tradnl" sz="1600" b="1" spc="-10" dirty="0">
                <a:latin typeface="Calibri" charset="0"/>
                <a:ea typeface="Calibri" charset="0"/>
                <a:cs typeface="Calibri" charset="0"/>
              </a:rPr>
              <a:t>ALGUNAS NORMAS ISO</a:t>
            </a:r>
          </a:p>
        </p:txBody>
      </p:sp>
      <p:pic>
        <p:nvPicPr>
          <p:cNvPr id="6" name="Imagen 5"/>
          <p:cNvPicPr>
            <a:picLocks noChangeAspect="1"/>
          </p:cNvPicPr>
          <p:nvPr/>
        </p:nvPicPr>
        <p:blipFill rotWithShape="1">
          <a:blip r:embed="rId3" cstate="email">
            <a:extLst>
              <a:ext uri="{28A0092B-C50C-407E-A947-70E740481C1C}">
                <a14:useLocalDpi xmlns:a14="http://schemas.microsoft.com/office/drawing/2010/main"/>
              </a:ext>
            </a:extLst>
          </a:blip>
          <a:srcRect t="446" b="-1"/>
          <a:stretch/>
        </p:blipFill>
        <p:spPr bwMode="auto">
          <a:xfrm>
            <a:off x="960505" y="1391635"/>
            <a:ext cx="7222989" cy="384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lipse 1"/>
          <p:cNvSpPr/>
          <p:nvPr/>
        </p:nvSpPr>
        <p:spPr>
          <a:xfrm>
            <a:off x="5873882" y="2578362"/>
            <a:ext cx="62630" cy="62630"/>
          </a:xfrm>
          <a:prstGeom prst="ellipse">
            <a:avLst/>
          </a:prstGeom>
          <a:solidFill>
            <a:srgbClr val="D2032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7" name="Elipse 6"/>
          <p:cNvSpPr/>
          <p:nvPr/>
        </p:nvSpPr>
        <p:spPr>
          <a:xfrm>
            <a:off x="5873882" y="2773228"/>
            <a:ext cx="62630" cy="62630"/>
          </a:xfrm>
          <a:prstGeom prst="ellipse">
            <a:avLst/>
          </a:prstGeom>
          <a:solidFill>
            <a:srgbClr val="D2032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8" name="Elipse 7"/>
          <p:cNvSpPr/>
          <p:nvPr/>
        </p:nvSpPr>
        <p:spPr>
          <a:xfrm>
            <a:off x="5873882" y="2968094"/>
            <a:ext cx="62630" cy="62630"/>
          </a:xfrm>
          <a:prstGeom prst="ellipse">
            <a:avLst/>
          </a:prstGeom>
          <a:solidFill>
            <a:srgbClr val="D2032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9" name="Elipse 8"/>
          <p:cNvSpPr/>
          <p:nvPr/>
        </p:nvSpPr>
        <p:spPr>
          <a:xfrm>
            <a:off x="5873882" y="3162960"/>
            <a:ext cx="62630" cy="62630"/>
          </a:xfrm>
          <a:prstGeom prst="ellipse">
            <a:avLst/>
          </a:prstGeom>
          <a:solidFill>
            <a:srgbClr val="D2032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10" name="Elipse 9"/>
          <p:cNvSpPr/>
          <p:nvPr/>
        </p:nvSpPr>
        <p:spPr>
          <a:xfrm>
            <a:off x="5873882" y="3357826"/>
            <a:ext cx="62630" cy="62630"/>
          </a:xfrm>
          <a:prstGeom prst="ellipse">
            <a:avLst/>
          </a:prstGeom>
          <a:solidFill>
            <a:srgbClr val="D2032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11" name="Elipse 10"/>
          <p:cNvSpPr/>
          <p:nvPr/>
        </p:nvSpPr>
        <p:spPr>
          <a:xfrm>
            <a:off x="5873882" y="3552692"/>
            <a:ext cx="62630" cy="62630"/>
          </a:xfrm>
          <a:prstGeom prst="ellipse">
            <a:avLst/>
          </a:prstGeom>
          <a:solidFill>
            <a:srgbClr val="D2032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12" name="Elipse 11"/>
          <p:cNvSpPr/>
          <p:nvPr/>
        </p:nvSpPr>
        <p:spPr>
          <a:xfrm>
            <a:off x="5873882" y="3747558"/>
            <a:ext cx="62630" cy="62630"/>
          </a:xfrm>
          <a:prstGeom prst="ellipse">
            <a:avLst/>
          </a:prstGeom>
          <a:solidFill>
            <a:srgbClr val="D2032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13" name="Elipse 12"/>
          <p:cNvSpPr/>
          <p:nvPr/>
        </p:nvSpPr>
        <p:spPr>
          <a:xfrm>
            <a:off x="5873882" y="3942424"/>
            <a:ext cx="62630" cy="62630"/>
          </a:xfrm>
          <a:prstGeom prst="ellipse">
            <a:avLst/>
          </a:prstGeom>
          <a:solidFill>
            <a:srgbClr val="D2032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14" name="Elipse 13"/>
          <p:cNvSpPr/>
          <p:nvPr/>
        </p:nvSpPr>
        <p:spPr>
          <a:xfrm>
            <a:off x="5873882" y="4137287"/>
            <a:ext cx="62630" cy="62630"/>
          </a:xfrm>
          <a:prstGeom prst="ellipse">
            <a:avLst/>
          </a:prstGeom>
          <a:solidFill>
            <a:srgbClr val="D2032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4" name="Rectángulo 3"/>
          <p:cNvSpPr/>
          <p:nvPr/>
        </p:nvSpPr>
        <p:spPr>
          <a:xfrm>
            <a:off x="5699463" y="2166151"/>
            <a:ext cx="2459115" cy="2219417"/>
          </a:xfrm>
          <a:prstGeom prst="rect">
            <a:avLst/>
          </a:prstGeom>
          <a:noFill/>
          <a:ln>
            <a:solidFill>
              <a:srgbClr val="D2032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dirty="0">
              <a:latin typeface="Calibri" panose="020F0502020204030204" pitchFamily="34" charset="0"/>
            </a:endParaRPr>
          </a:p>
        </p:txBody>
      </p:sp>
      <p:sp>
        <p:nvSpPr>
          <p:cNvPr id="1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ISO</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00324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6409774" cy="775597"/>
          </a:xfrm>
          <a:prstGeom prst="rect">
            <a:avLst/>
          </a:prstGeom>
          <a:noFill/>
        </p:spPr>
        <p:txBody>
          <a:bodyPr wrap="square" lIns="0" tIns="0" rIns="0" bIns="0" rtlCol="0">
            <a:spAutoFit/>
          </a:bodyPr>
          <a:lstStyle/>
          <a:p>
            <a:pPr>
              <a:lnSpc>
                <a:spcPct val="90000"/>
              </a:lnSpc>
              <a:buClr>
                <a:srgbClr val="ACD144"/>
              </a:buClr>
              <a:buSzPct val="100000"/>
            </a:pPr>
            <a:r>
              <a:rPr lang="es-PE" sz="2800" dirty="0">
                <a:solidFill>
                  <a:schemeClr val="bg1"/>
                </a:solidFill>
                <a:latin typeface="Graphik Regular" charset="0"/>
                <a:ea typeface="Graphik Regular" charset="0"/>
                <a:cs typeface="Graphik Regular" charset="0"/>
              </a:rPr>
              <a:t>PRINCIPIOS BÁSICOS EN </a:t>
            </a:r>
            <a:br>
              <a:rPr lang="es-PE" sz="2800" b="1" dirty="0">
                <a:solidFill>
                  <a:schemeClr val="bg1"/>
                </a:solidFill>
                <a:latin typeface="Graphik Bold" charset="0"/>
                <a:ea typeface="Graphik Bold" charset="0"/>
                <a:cs typeface="Graphik Bold" charset="0"/>
              </a:rPr>
            </a:br>
            <a:r>
              <a:rPr lang="es-PE" sz="2800" b="1" dirty="0">
                <a:solidFill>
                  <a:schemeClr val="bg1"/>
                </a:solidFill>
                <a:latin typeface="Graphik Bold" charset="0"/>
                <a:ea typeface="Graphik Bold" charset="0"/>
                <a:cs typeface="Graphik Bold" charset="0"/>
              </a:rPr>
              <a:t>EL DESARROLLO DE ESTÁNDARES</a:t>
            </a:r>
            <a:endParaRPr lang="es-ES" sz="2800" b="1" dirty="0">
              <a:solidFill>
                <a:schemeClr val="bg1"/>
              </a:solidFill>
              <a:latin typeface="Graphik Bold" charset="0"/>
              <a:ea typeface="Graphik Bold" charset="0"/>
              <a:cs typeface="Graphik Bold" charset="0"/>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070367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698" y="915504"/>
            <a:ext cx="8167990" cy="246221"/>
          </a:xfrm>
          <a:prstGeom prst="rect">
            <a:avLst/>
          </a:prstGeom>
        </p:spPr>
        <p:txBody>
          <a:bodyPr vert="horz" wrap="square" lIns="0" tIns="0" rIns="0" bIns="0" rtlCol="0">
            <a:spAutoFit/>
          </a:bodyPr>
          <a:lstStyle/>
          <a:p>
            <a:pPr marL="11725">
              <a:spcAft>
                <a:spcPts val="600"/>
              </a:spcAft>
              <a:buSzPct val="100000"/>
              <a:tabLst>
                <a:tab pos="121285" algn="l"/>
              </a:tabLst>
            </a:pPr>
            <a:r>
              <a:rPr lang="es-ES_tradnl" sz="1600" b="1" spc="-10" dirty="0">
                <a:latin typeface="Calibri" charset="0"/>
                <a:ea typeface="Calibri" charset="0"/>
                <a:cs typeface="Calibri" charset="0"/>
              </a:rPr>
              <a:t>PRINCIPIOS BÁSICOS EN EL DESARROLLO DE ESTÁNDARES</a:t>
            </a:r>
          </a:p>
        </p:txBody>
      </p:sp>
      <p:sp>
        <p:nvSpPr>
          <p:cNvPr id="4" name="Rectangle 5"/>
          <p:cNvSpPr/>
          <p:nvPr/>
        </p:nvSpPr>
        <p:spPr>
          <a:xfrm>
            <a:off x="503238" y="377440"/>
            <a:ext cx="4248150"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PRINCIPIOS BÁSICOS EN EL DESARROLLO DE ESTÁNDARES</a:t>
            </a:r>
          </a:p>
        </p:txBody>
      </p:sp>
      <p:sp>
        <p:nvSpPr>
          <p:cNvPr id="5" name="Rectángulo 4">
            <a:extLst>
              <a:ext uri="{FF2B5EF4-FFF2-40B4-BE49-F238E27FC236}">
                <a16:creationId xmlns:a16="http://schemas.microsoft.com/office/drawing/2014/main" id="{974352BD-57DB-CF4C-8517-162844D880E3}"/>
              </a:ext>
            </a:extLst>
          </p:cNvPr>
          <p:cNvSpPr/>
          <p:nvPr/>
        </p:nvSpPr>
        <p:spPr>
          <a:xfrm>
            <a:off x="1356793" y="1450537"/>
            <a:ext cx="5331387" cy="600164"/>
          </a:xfrm>
          <a:prstGeom prst="rect">
            <a:avLst/>
          </a:prstGeom>
        </p:spPr>
        <p:txBody>
          <a:bodyPr wrap="square" lIns="0" tIns="0" rIns="0" bIns="0">
            <a:spAutoFit/>
          </a:bodyPr>
          <a:lstStyle/>
          <a:p>
            <a:pPr marL="9525">
              <a:buSzPct val="100000"/>
            </a:pPr>
            <a:r>
              <a:rPr lang="es-ES_tradnl" sz="1300" b="1" spc="-10" dirty="0">
                <a:solidFill>
                  <a:srgbClr val="714FA0"/>
                </a:solidFill>
                <a:latin typeface="Calibri" charset="0"/>
                <a:ea typeface="Calibri" charset="0"/>
                <a:cs typeface="Calibri" charset="0"/>
              </a:rPr>
              <a:t>LOS ESTÁNDARES ISO RESPONDEN A UNA NECESIDAD DEL MERCADO</a:t>
            </a:r>
            <a:br>
              <a:rPr lang="es-ES_tradnl" sz="1300" b="1" spc="-10" dirty="0">
                <a:solidFill>
                  <a:srgbClr val="68529F"/>
                </a:solidFill>
                <a:latin typeface="Calibri" charset="0"/>
                <a:ea typeface="Calibri" charset="0"/>
                <a:cs typeface="Calibri" charset="0"/>
              </a:rPr>
            </a:br>
            <a:r>
              <a:rPr lang="es-ES_tradnl" sz="1300" spc="-10" dirty="0">
                <a:latin typeface="Calibri" charset="0"/>
                <a:ea typeface="Calibri" charset="0"/>
                <a:cs typeface="Calibri" charset="0"/>
              </a:rPr>
              <a:t>ISO no decide que estándares desarrollar, pero responde a los requerimientos de la industria u otro </a:t>
            </a:r>
            <a:r>
              <a:rPr lang="es-ES_tradnl" sz="1300" spc="-10" dirty="0" err="1">
                <a:latin typeface="Calibri" charset="0"/>
                <a:ea typeface="Calibri" charset="0"/>
                <a:cs typeface="Calibri" charset="0"/>
              </a:rPr>
              <a:t>stakeholder</a:t>
            </a:r>
            <a:r>
              <a:rPr lang="es-ES_tradnl" sz="1300" spc="-10" dirty="0">
                <a:latin typeface="Calibri" charset="0"/>
                <a:ea typeface="Calibri" charset="0"/>
                <a:cs typeface="Calibri" charset="0"/>
              </a:rPr>
              <a:t>.</a:t>
            </a:r>
          </a:p>
        </p:txBody>
      </p:sp>
      <p:sp>
        <p:nvSpPr>
          <p:cNvPr id="6" name="Rectángulo 5">
            <a:extLst>
              <a:ext uri="{FF2B5EF4-FFF2-40B4-BE49-F238E27FC236}">
                <a16:creationId xmlns:a16="http://schemas.microsoft.com/office/drawing/2014/main" id="{FB1ADFA4-BBA9-A64E-823D-DCAF09889EFC}"/>
              </a:ext>
            </a:extLst>
          </p:cNvPr>
          <p:cNvSpPr/>
          <p:nvPr/>
        </p:nvSpPr>
        <p:spPr>
          <a:xfrm>
            <a:off x="541714" y="1352491"/>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7" name="Conector recto 6">
            <a:extLst>
              <a:ext uri="{FF2B5EF4-FFF2-40B4-BE49-F238E27FC236}">
                <a16:creationId xmlns:a16="http://schemas.microsoft.com/office/drawing/2014/main" id="{EE680DDF-023D-6B42-A7BC-C431EBA313F4}"/>
              </a:ext>
            </a:extLst>
          </p:cNvPr>
          <p:cNvCxnSpPr>
            <a:cxnSpLocks/>
            <a:stCxn id="20" idx="0"/>
            <a:endCxn id="24" idx="4"/>
          </p:cNvCxnSpPr>
          <p:nvPr/>
        </p:nvCxnSpPr>
        <p:spPr>
          <a:xfrm>
            <a:off x="1142391" y="1501338"/>
            <a:ext cx="0" cy="2953720"/>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DEE0781A-E875-D04D-BE31-EFA6FDF70724}"/>
              </a:ext>
            </a:extLst>
          </p:cNvPr>
          <p:cNvSpPr/>
          <p:nvPr/>
        </p:nvSpPr>
        <p:spPr>
          <a:xfrm>
            <a:off x="548859" y="2115175"/>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9" name="Rectángulo 8">
            <a:extLst>
              <a:ext uri="{FF2B5EF4-FFF2-40B4-BE49-F238E27FC236}">
                <a16:creationId xmlns:a16="http://schemas.microsoft.com/office/drawing/2014/main" id="{F94360C5-CE11-3644-BBC5-361ECC1F5D00}"/>
              </a:ext>
            </a:extLst>
          </p:cNvPr>
          <p:cNvSpPr/>
          <p:nvPr/>
        </p:nvSpPr>
        <p:spPr>
          <a:xfrm>
            <a:off x="552228" y="3144838"/>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10" name="Rectángulo 9">
            <a:extLst>
              <a:ext uri="{FF2B5EF4-FFF2-40B4-BE49-F238E27FC236}">
                <a16:creationId xmlns:a16="http://schemas.microsoft.com/office/drawing/2014/main" id="{4A0C7338-5B5E-724B-B1D0-943C2C9E4D46}"/>
              </a:ext>
            </a:extLst>
          </p:cNvPr>
          <p:cNvSpPr/>
          <p:nvPr/>
        </p:nvSpPr>
        <p:spPr>
          <a:xfrm>
            <a:off x="1356793" y="2243691"/>
            <a:ext cx="5396178" cy="800219"/>
          </a:xfrm>
          <a:prstGeom prst="rect">
            <a:avLst/>
          </a:prstGeom>
        </p:spPr>
        <p:txBody>
          <a:bodyPr wrap="square" lIns="0" tIns="0" rIns="0" bIns="0">
            <a:spAutoFit/>
          </a:bodyPr>
          <a:lstStyle/>
          <a:p>
            <a:pPr marL="9525">
              <a:buSzPct val="100000"/>
            </a:pPr>
            <a:r>
              <a:rPr lang="es-ES_tradnl" sz="1300" b="1" spc="-10" dirty="0">
                <a:solidFill>
                  <a:srgbClr val="714FA0"/>
                </a:solidFill>
                <a:latin typeface="Calibri" charset="0"/>
                <a:ea typeface="Calibri" charset="0"/>
                <a:cs typeface="Calibri" charset="0"/>
              </a:rPr>
              <a:t>LOS ESTÁNDARES SE FUNDAMENTAN EN OPINIONES DE EXPERTOS </a:t>
            </a:r>
            <a:br>
              <a:rPr lang="es-ES_tradnl" sz="1300" b="1" spc="-10" dirty="0">
                <a:solidFill>
                  <a:srgbClr val="714FA0"/>
                </a:solidFill>
                <a:latin typeface="Calibri" charset="0"/>
                <a:ea typeface="Calibri" charset="0"/>
                <a:cs typeface="Calibri" charset="0"/>
              </a:rPr>
            </a:br>
            <a:r>
              <a:rPr lang="es-ES_tradnl" sz="1300" b="1" spc="-10" dirty="0">
                <a:solidFill>
                  <a:srgbClr val="714FA0"/>
                </a:solidFill>
                <a:latin typeface="Calibri" charset="0"/>
                <a:ea typeface="Calibri" charset="0"/>
                <a:cs typeface="Calibri" charset="0"/>
              </a:rPr>
              <a:t>DE TODO EL MUNDO</a:t>
            </a:r>
            <a:br>
              <a:rPr lang="es-ES_tradnl" sz="1300" b="1" spc="-10" dirty="0">
                <a:solidFill>
                  <a:srgbClr val="68529F"/>
                </a:solidFill>
                <a:latin typeface="Calibri" charset="0"/>
                <a:ea typeface="Calibri" charset="0"/>
                <a:cs typeface="Calibri" charset="0"/>
              </a:rPr>
            </a:br>
            <a:r>
              <a:rPr lang="es-ES_tradnl" sz="1300" spc="-10" dirty="0">
                <a:latin typeface="Calibri" charset="0"/>
                <a:ea typeface="Calibri" charset="0"/>
                <a:cs typeface="Calibri" charset="0"/>
              </a:rPr>
              <a:t>Los estándares ISO son desarrollados por grupos de expertos que son parte de los llamados comités técnicos.</a:t>
            </a:r>
          </a:p>
        </p:txBody>
      </p:sp>
      <p:sp>
        <p:nvSpPr>
          <p:cNvPr id="11" name="Rectángulo 10">
            <a:extLst>
              <a:ext uri="{FF2B5EF4-FFF2-40B4-BE49-F238E27FC236}">
                <a16:creationId xmlns:a16="http://schemas.microsoft.com/office/drawing/2014/main" id="{83910112-0336-434A-AF23-B4463ABBB834}"/>
              </a:ext>
            </a:extLst>
          </p:cNvPr>
          <p:cNvSpPr/>
          <p:nvPr/>
        </p:nvSpPr>
        <p:spPr>
          <a:xfrm>
            <a:off x="1356793" y="3252288"/>
            <a:ext cx="5396178" cy="800219"/>
          </a:xfrm>
          <a:prstGeom prst="rect">
            <a:avLst/>
          </a:prstGeom>
        </p:spPr>
        <p:txBody>
          <a:bodyPr wrap="square" lIns="0" tIns="0" rIns="0" bIns="0">
            <a:spAutoFit/>
          </a:bodyPr>
          <a:lstStyle/>
          <a:p>
            <a:pPr marL="9525">
              <a:buSzPct val="100000"/>
            </a:pPr>
            <a:r>
              <a:rPr lang="es-ES_tradnl" sz="1300" b="1" spc="-10" dirty="0">
                <a:solidFill>
                  <a:srgbClr val="714FA0"/>
                </a:solidFill>
                <a:latin typeface="Calibri" charset="0"/>
                <a:ea typeface="Calibri" charset="0"/>
                <a:cs typeface="Calibri" charset="0"/>
              </a:rPr>
              <a:t>LOS ESTÁNDARES ISO SON DESARROLLADOS A TRAVÉS DE PROCESOS DE MÚLTIPLES PARTES INTERESADAS</a:t>
            </a:r>
            <a:br>
              <a:rPr lang="es-ES_tradnl" sz="1300" b="1" spc="-10" dirty="0">
                <a:latin typeface="Calibri" charset="0"/>
                <a:ea typeface="Calibri" charset="0"/>
                <a:cs typeface="Calibri" charset="0"/>
              </a:rPr>
            </a:br>
            <a:r>
              <a:rPr lang="es-ES_tradnl" sz="1300" spc="-10" dirty="0">
                <a:latin typeface="Calibri" charset="0"/>
                <a:ea typeface="Calibri" charset="0"/>
                <a:cs typeface="Calibri" charset="0"/>
              </a:rPr>
              <a:t>Los comités técnicos están conformados por expertos de la industria relacionada, pero también de asociaciones de consumidores, académicos, </a:t>
            </a:r>
            <a:r>
              <a:rPr lang="es-ES_tradnl" sz="1300" spc="-10" dirty="0" err="1">
                <a:latin typeface="Calibri" charset="0"/>
                <a:ea typeface="Calibri" charset="0"/>
                <a:cs typeface="Calibri" charset="0"/>
              </a:rPr>
              <a:t>ONGs</a:t>
            </a:r>
            <a:r>
              <a:rPr lang="es-ES_tradnl" sz="1300" spc="-10" dirty="0">
                <a:latin typeface="Calibri" charset="0"/>
                <a:ea typeface="Calibri" charset="0"/>
                <a:cs typeface="Calibri" charset="0"/>
              </a:rPr>
              <a:t> y el gobierno.</a:t>
            </a:r>
          </a:p>
        </p:txBody>
      </p:sp>
      <p:grpSp>
        <p:nvGrpSpPr>
          <p:cNvPr id="12" name="Agrupar 16">
            <a:extLst>
              <a:ext uri="{FF2B5EF4-FFF2-40B4-BE49-F238E27FC236}">
                <a16:creationId xmlns:a16="http://schemas.microsoft.com/office/drawing/2014/main" id="{7FA50D7A-4E77-D046-8CEF-76B344A1A521}"/>
              </a:ext>
            </a:extLst>
          </p:cNvPr>
          <p:cNvGrpSpPr/>
          <p:nvPr/>
        </p:nvGrpSpPr>
        <p:grpSpPr>
          <a:xfrm>
            <a:off x="1071996" y="2273775"/>
            <a:ext cx="140792" cy="140258"/>
            <a:chOff x="3427964" y="2244682"/>
            <a:chExt cx="225891" cy="225034"/>
          </a:xfrm>
        </p:grpSpPr>
        <p:sp>
          <p:nvSpPr>
            <p:cNvPr id="13" name="Elipse 12">
              <a:extLst>
                <a:ext uri="{FF2B5EF4-FFF2-40B4-BE49-F238E27FC236}">
                  <a16:creationId xmlns:a16="http://schemas.microsoft.com/office/drawing/2014/main" id="{76C81A89-1F01-F84E-B6EE-27AD7407B93D}"/>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Elipse 13">
              <a:extLst>
                <a:ext uri="{FF2B5EF4-FFF2-40B4-BE49-F238E27FC236}">
                  <a16:creationId xmlns:a16="http://schemas.microsoft.com/office/drawing/2014/main" id="{35A40301-9D64-0A47-96D9-9F3BCF65649E}"/>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5" name="Agrupar 26">
            <a:extLst>
              <a:ext uri="{FF2B5EF4-FFF2-40B4-BE49-F238E27FC236}">
                <a16:creationId xmlns:a16="http://schemas.microsoft.com/office/drawing/2014/main" id="{C5C2DF23-66E4-F348-AF8F-68BB500EAC15}"/>
              </a:ext>
            </a:extLst>
          </p:cNvPr>
          <p:cNvGrpSpPr/>
          <p:nvPr/>
        </p:nvGrpSpPr>
        <p:grpSpPr>
          <a:xfrm>
            <a:off x="1071996" y="3290152"/>
            <a:ext cx="140792" cy="140258"/>
            <a:chOff x="3427964" y="2244682"/>
            <a:chExt cx="225891" cy="225034"/>
          </a:xfrm>
        </p:grpSpPr>
        <p:sp>
          <p:nvSpPr>
            <p:cNvPr id="16" name="Elipse 15">
              <a:extLst>
                <a:ext uri="{FF2B5EF4-FFF2-40B4-BE49-F238E27FC236}">
                  <a16:creationId xmlns:a16="http://schemas.microsoft.com/office/drawing/2014/main" id="{3C6DE9E9-666F-F746-95F0-42FDFCF2DDE1}"/>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Elipse 16">
              <a:extLst>
                <a:ext uri="{FF2B5EF4-FFF2-40B4-BE49-F238E27FC236}">
                  <a16:creationId xmlns:a16="http://schemas.microsoft.com/office/drawing/2014/main" id="{5C065721-6441-6648-8836-FB5B3EFCA615}"/>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8" name="Agrupar 29">
            <a:extLst>
              <a:ext uri="{FF2B5EF4-FFF2-40B4-BE49-F238E27FC236}">
                <a16:creationId xmlns:a16="http://schemas.microsoft.com/office/drawing/2014/main" id="{EE598964-F8C9-CF4E-BB9E-AF52327AE9F9}"/>
              </a:ext>
            </a:extLst>
          </p:cNvPr>
          <p:cNvGrpSpPr/>
          <p:nvPr/>
        </p:nvGrpSpPr>
        <p:grpSpPr>
          <a:xfrm>
            <a:off x="1071996" y="1467682"/>
            <a:ext cx="140792" cy="140258"/>
            <a:chOff x="3427964" y="2244682"/>
            <a:chExt cx="225891" cy="225034"/>
          </a:xfrm>
        </p:grpSpPr>
        <p:sp>
          <p:nvSpPr>
            <p:cNvPr id="19" name="Elipse 18">
              <a:extLst>
                <a:ext uri="{FF2B5EF4-FFF2-40B4-BE49-F238E27FC236}">
                  <a16:creationId xmlns:a16="http://schemas.microsoft.com/office/drawing/2014/main" id="{F90CE313-51A8-9B40-A48E-F83C66A18CE1}"/>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Elipse 19">
              <a:extLst>
                <a:ext uri="{FF2B5EF4-FFF2-40B4-BE49-F238E27FC236}">
                  <a16:creationId xmlns:a16="http://schemas.microsoft.com/office/drawing/2014/main" id="{385CA0FD-E7A0-A643-B97B-35052CC5B52A}"/>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1" name="Rectángulo 20">
            <a:extLst>
              <a:ext uri="{FF2B5EF4-FFF2-40B4-BE49-F238E27FC236}">
                <a16:creationId xmlns:a16="http://schemas.microsoft.com/office/drawing/2014/main" id="{A391C488-68A9-E042-B091-0C8509E006D2}"/>
              </a:ext>
            </a:extLst>
          </p:cNvPr>
          <p:cNvSpPr/>
          <p:nvPr/>
        </p:nvSpPr>
        <p:spPr>
          <a:xfrm>
            <a:off x="1356793" y="4337832"/>
            <a:ext cx="5396178" cy="600164"/>
          </a:xfrm>
          <a:prstGeom prst="rect">
            <a:avLst/>
          </a:prstGeom>
        </p:spPr>
        <p:txBody>
          <a:bodyPr wrap="square" lIns="0" tIns="0" rIns="0" bIns="0">
            <a:spAutoFit/>
          </a:bodyPr>
          <a:lstStyle/>
          <a:p>
            <a:pPr marL="9525">
              <a:buSzPct val="100000"/>
            </a:pPr>
            <a:r>
              <a:rPr lang="es-ES_tradnl" sz="1300" b="1" spc="-10" dirty="0">
                <a:solidFill>
                  <a:srgbClr val="714FA0"/>
                </a:solidFill>
                <a:latin typeface="Calibri" charset="0"/>
                <a:ea typeface="Calibri" charset="0"/>
                <a:cs typeface="Calibri" charset="0"/>
              </a:rPr>
              <a:t>LOS ESTÁNDARES ISO ESTÁN BASADOS DE FORMA CONSENSUADA</a:t>
            </a:r>
            <a:br>
              <a:rPr lang="es-ES_tradnl" sz="1300" spc="-10" dirty="0">
                <a:latin typeface="Calibri" charset="0"/>
                <a:ea typeface="Calibri" charset="0"/>
                <a:cs typeface="Calibri" charset="0"/>
              </a:rPr>
            </a:br>
            <a:r>
              <a:rPr lang="es-ES_tradnl" sz="1300" spc="-10" dirty="0">
                <a:latin typeface="Calibri" charset="0"/>
                <a:ea typeface="Calibri" charset="0"/>
                <a:cs typeface="Calibri" charset="0"/>
              </a:rPr>
              <a:t>El desarrollo de los estándares ISO es una evaluación basada en el consenso y las opiniones de todos los </a:t>
            </a:r>
            <a:r>
              <a:rPr lang="es-ES_tradnl" sz="1300" spc="-10" dirty="0" err="1">
                <a:latin typeface="Calibri" charset="0"/>
                <a:ea typeface="Calibri" charset="0"/>
                <a:cs typeface="Calibri" charset="0"/>
              </a:rPr>
              <a:t>stakeholders</a:t>
            </a:r>
            <a:r>
              <a:rPr lang="es-ES_tradnl" sz="1300" spc="-10" dirty="0">
                <a:latin typeface="Calibri" charset="0"/>
                <a:ea typeface="Calibri" charset="0"/>
                <a:cs typeface="Calibri" charset="0"/>
              </a:rPr>
              <a:t> son consideradas.</a:t>
            </a:r>
          </a:p>
        </p:txBody>
      </p:sp>
      <p:grpSp>
        <p:nvGrpSpPr>
          <p:cNvPr id="22" name="Agrupar 26">
            <a:extLst>
              <a:ext uri="{FF2B5EF4-FFF2-40B4-BE49-F238E27FC236}">
                <a16:creationId xmlns:a16="http://schemas.microsoft.com/office/drawing/2014/main" id="{6CCE12E1-7910-2343-B991-9B013E47BA0D}"/>
              </a:ext>
            </a:extLst>
          </p:cNvPr>
          <p:cNvGrpSpPr/>
          <p:nvPr/>
        </p:nvGrpSpPr>
        <p:grpSpPr>
          <a:xfrm>
            <a:off x="1071996" y="4348456"/>
            <a:ext cx="140792" cy="140258"/>
            <a:chOff x="3427964" y="2244682"/>
            <a:chExt cx="225891" cy="225034"/>
          </a:xfrm>
        </p:grpSpPr>
        <p:sp>
          <p:nvSpPr>
            <p:cNvPr id="23" name="Elipse 22">
              <a:extLst>
                <a:ext uri="{FF2B5EF4-FFF2-40B4-BE49-F238E27FC236}">
                  <a16:creationId xmlns:a16="http://schemas.microsoft.com/office/drawing/2014/main" id="{8D350D2B-E6C6-E64F-B02F-C5511FF8C20C}"/>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Elipse 23">
              <a:extLst>
                <a:ext uri="{FF2B5EF4-FFF2-40B4-BE49-F238E27FC236}">
                  <a16:creationId xmlns:a16="http://schemas.microsoft.com/office/drawing/2014/main" id="{617F5F1E-0E06-F04B-BF28-40735EAB38E2}"/>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6" name="Rectángulo 25">
            <a:extLst>
              <a:ext uri="{FF2B5EF4-FFF2-40B4-BE49-F238E27FC236}">
                <a16:creationId xmlns:a16="http://schemas.microsoft.com/office/drawing/2014/main" id="{0C2ACD8E-E223-8C4F-9B51-96F67229FD27}"/>
              </a:ext>
            </a:extLst>
          </p:cNvPr>
          <p:cNvSpPr/>
          <p:nvPr/>
        </p:nvSpPr>
        <p:spPr>
          <a:xfrm>
            <a:off x="552228" y="4174501"/>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04</a:t>
            </a:r>
            <a:endParaRPr lang="es-PE" sz="2800" b="1" dirty="0">
              <a:solidFill>
                <a:srgbClr val="7150A0"/>
              </a:solidFill>
              <a:latin typeface="Calibri" charset="0"/>
              <a:ea typeface="Calibri" charset="0"/>
              <a:cs typeface="Calibri" charset="0"/>
            </a:endParaRPr>
          </a:p>
        </p:txBody>
      </p:sp>
    </p:spTree>
    <p:extLst>
      <p:ext uri="{BB962C8B-B14F-4D97-AF65-F5344CB8AC3E}">
        <p14:creationId xmlns:p14="http://schemas.microsoft.com/office/powerpoint/2010/main" val="9838381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25857</TotalTime>
  <Words>5857</Words>
  <Application>Microsoft Office PowerPoint</Application>
  <PresentationFormat>Presentación en pantalla (16:10)</PresentationFormat>
  <Paragraphs>448</Paragraphs>
  <Slides>49</Slides>
  <Notes>44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Arial</vt:lpstr>
      <vt:lpstr>Calibri</vt:lpstr>
      <vt:lpstr>Graphik Bold</vt:lpstr>
      <vt:lpstr>Graphik Medium</vt:lpstr>
      <vt:lpstr>Graphik Regular</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Katia Elizabeth Garvich San Martin</cp:lastModifiedBy>
  <cp:revision>1506</cp:revision>
  <dcterms:created xsi:type="dcterms:W3CDTF">2006-06-01T21:36:52Z</dcterms:created>
  <dcterms:modified xsi:type="dcterms:W3CDTF">2024-11-18T11:58:27Z</dcterms:modified>
</cp:coreProperties>
</file>